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6" r:id="rId9"/>
    <p:sldId id="265" r:id="rId10"/>
    <p:sldId id="266" r:id="rId11"/>
    <p:sldId id="267" r:id="rId12"/>
    <p:sldId id="268" r:id="rId13"/>
    <p:sldId id="272" r:id="rId14"/>
    <p:sldId id="274" r:id="rId15"/>
    <p:sldId id="277" r:id="rId16"/>
    <p:sldId id="269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7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2682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68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3384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95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88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77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3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9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37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0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3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5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1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6E891-E9A2-40D2-8175-A12047C41EA8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BE17192-9383-4EDA-822F-0724F5940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7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R3p1Dtc-k8&amp;list=PLfRRcWLcpmM4m6sfMWTdkl3oD_wuDqVJD&amp;index=1" TargetMode="External"/><Relationship Id="rId2" Type="http://schemas.openxmlformats.org/officeDocument/2006/relationships/hyperlink" Target="https://www.youtube.com/watch?v=2HLX3i2EEvY&amp;list=PLfRRcWLcpmM4m6sfMWTdkl3oD_wuDqVJD&amp;index=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qZxJDHZVkDU&amp;list=PLfRRcWLcpmM4m6sfMWTdkl3oD_wuDqVJD&amp;index=5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pa.gov/globalwarming/climate/index.html" TargetMode="External"/><Relationship Id="rId3" Type="http://schemas.openxmlformats.org/officeDocument/2006/relationships/hyperlink" Target="http://www.unesco.org/" TargetMode="External"/><Relationship Id="rId7" Type="http://schemas.openxmlformats.org/officeDocument/2006/relationships/hyperlink" Target="http://www.climatehotmap.org/" TargetMode="External"/><Relationship Id="rId2" Type="http://schemas.openxmlformats.org/officeDocument/2006/relationships/hyperlink" Target="http://www.wmo.c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cmd.gsfc.nasa.gov/" TargetMode="External"/><Relationship Id="rId5" Type="http://schemas.openxmlformats.org/officeDocument/2006/relationships/hyperlink" Target="http://www.co2science.org/" TargetMode="External"/><Relationship Id="rId4" Type="http://schemas.openxmlformats.org/officeDocument/2006/relationships/hyperlink" Target="http://www.ipcc.ch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noesis.edu.gr/noesis-online/animation-movies/environment/weather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F007D3-9332-414C-83D7-06002C983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b="1" dirty="0"/>
              <a:t>ΣΤΟΙΧΕΙΑ ΜΕΤΕΩΡΟΛΟΓΙΑΣ</a:t>
            </a:r>
            <a:r>
              <a:rPr lang="en-US" b="1" dirty="0"/>
              <a:t> – </a:t>
            </a:r>
            <a:r>
              <a:rPr lang="el-GR" b="1" dirty="0"/>
              <a:t>ΚΛΙΜΑΤΙΚΗ ΑΛΛΑΓΗ</a:t>
            </a:r>
            <a:endParaRPr lang="en-US" b="1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340CC32-E8DA-42FB-9C7A-F6812C409F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60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5BFB49-E19A-4B20-A16D-E9D1E8309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Το φαινόμενο του θερμοκηπίου</a:t>
            </a:r>
            <a:endParaRPr lang="en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161F34-2F89-460D-83ED-A344367D9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2"/>
            <a:ext cx="10515600" cy="4705972"/>
          </a:xfrm>
        </p:spPr>
        <p:txBody>
          <a:bodyPr>
            <a:noAutofit/>
          </a:bodyPr>
          <a:lstStyle/>
          <a:p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Πρόκειται για ένα γεωφυσικό φαινόμενο που είναι ουσιώδες και απαραίτητο για την ύπαρξη, διατήρηση και εξέλιξη της ζωής στον πλανήτη.</a:t>
            </a:r>
          </a:p>
          <a:p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Χωρίς αυτόν το μηχανισμό η μέση θερμοκρασία της γης θα ήταν περίπου κατά 35</a:t>
            </a:r>
            <a:r>
              <a:rPr kumimoji="0" lang="el-GR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ο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C χαμηλότερη, δηλαδή περίπου –20</a:t>
            </a:r>
            <a:r>
              <a:rPr kumimoji="0" lang="el-GR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ο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C αντί για +15</a:t>
            </a:r>
            <a:r>
              <a:rPr kumimoji="0" lang="el-GR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ο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C που είναι σήμερα και η ύπαρξη ζωής θα ήταν αδύνατη, τουλάχιστον στη μορφή που τη γνωρίζουμε σήμερα.</a:t>
            </a:r>
          </a:p>
          <a:p>
            <a:r>
              <a:rPr lang="el-GR" sz="2400" b="0" i="0" dirty="0">
                <a:solidFill>
                  <a:srgbClr val="000000"/>
                </a:solidFill>
                <a:effectLst/>
                <a:latin typeface="TimesNewRoman"/>
              </a:rPr>
              <a:t>Το ανησυχητικό είναι η ενίσχυση του φαινομένου σαν αποτέλεσμα της</a:t>
            </a:r>
            <a:br>
              <a:rPr lang="el-GR" sz="2400" b="0" i="0" dirty="0">
                <a:solidFill>
                  <a:srgbClr val="000000"/>
                </a:solidFill>
                <a:effectLst/>
                <a:latin typeface="TimesNewRoman"/>
              </a:rPr>
            </a:br>
            <a:r>
              <a:rPr lang="el-GR" sz="2400" b="0" i="0" dirty="0">
                <a:solidFill>
                  <a:srgbClr val="000000"/>
                </a:solidFill>
                <a:effectLst/>
                <a:latin typeface="TimesNewRoman"/>
              </a:rPr>
              <a:t>ατμοσφαιρικής ρύπανσης. Οι ανθρωπογενείς εκπομπές </a:t>
            </a:r>
            <a:r>
              <a:rPr lang="el-GR" sz="2400" b="0" i="0" dirty="0" err="1">
                <a:solidFill>
                  <a:srgbClr val="000000"/>
                </a:solidFill>
                <a:effectLst/>
                <a:latin typeface="TimesNewRoman"/>
              </a:rPr>
              <a:t>θερμοκηπικών</a:t>
            </a:r>
            <a:r>
              <a:rPr lang="el-GR" sz="240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l-GR" sz="2400" b="0" i="0" dirty="0">
                <a:solidFill>
                  <a:srgbClr val="000000"/>
                </a:solidFill>
                <a:effectLst/>
                <a:latin typeface="TimesNewRoman"/>
              </a:rPr>
              <a:t>αερίων αυξάνουν την υπέρυθρη ακτινοβολία που παγιδεύεται από την ατμόσφαιρα, επιδρώντας έτσι στο κλίμα της γης. </a:t>
            </a:r>
          </a:p>
          <a:p>
            <a:r>
              <a:rPr lang="el-GR" sz="2400" b="0" i="0" dirty="0">
                <a:solidFill>
                  <a:srgbClr val="000000"/>
                </a:solidFill>
                <a:effectLst/>
                <a:latin typeface="TimesNewRoman"/>
              </a:rPr>
              <a:t>Αποτέλεσμα, η ενίσχυση του φαινομένου του θερμοκηπίου και συνεπώς η αύξηση της θερμοκρασίας του πλανήτη.</a:t>
            </a:r>
            <a:r>
              <a:rPr lang="el-GR" sz="2400" dirty="0"/>
              <a:t> </a:t>
            </a:r>
            <a:br>
              <a:rPr lang="el-GR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5764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542C90-D742-4340-B049-0A9D35DE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b="1" dirty="0" err="1"/>
              <a:t>Ποιά</a:t>
            </a:r>
            <a:r>
              <a:rPr lang="el-GR" sz="3600" b="1" dirty="0"/>
              <a:t> αέρια ευθύνονται για την ενίσχυση του φαινομένου του θερμοκηπίου;</a:t>
            </a:r>
            <a:endParaRPr lang="en-US" sz="36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255F46-EE7D-423F-A1B9-89B24D2AD9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</a:rPr>
              <a:t>Τα κυριότερα αέρια της ατμόσφαιρας που ευθύνονται για την ενίσχυση του φαινομένου του θερμοκηπίου (ανθρωπογενής συνιστώσα), καθώς και ο βαθμός συνεισφοράς τους</a:t>
            </a:r>
            <a:r>
              <a:rPr lang="el-GR" dirty="0"/>
              <a:t> είναι:</a:t>
            </a:r>
            <a:br>
              <a:rPr lang="el-GR" dirty="0"/>
            </a:br>
            <a:endParaRPr lang="en-US"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57933BC5-15B9-4FB9-A9B5-0C05A9B029E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91375" y="3198402"/>
            <a:ext cx="4313238" cy="1632771"/>
          </a:xfrm>
        </p:spPr>
      </p:pic>
    </p:spTree>
    <p:extLst>
      <p:ext uri="{BB962C8B-B14F-4D97-AF65-F5344CB8AC3E}">
        <p14:creationId xmlns:p14="http://schemas.microsoft.com/office/powerpoint/2010/main" val="1314770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7DAD53-7BC9-444B-ACE8-D072B89FA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/>
              <a:t>Ποιές</a:t>
            </a:r>
            <a:r>
              <a:rPr lang="el-GR" b="1" dirty="0"/>
              <a:t> είναι οι πηγές εκπομπής αυτών των αερίων;</a:t>
            </a:r>
            <a:endParaRPr lang="en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1ABA2E-97F3-4C87-81CD-E5ABFC28A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96887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l-GR" sz="2400" b="0" dirty="0">
              <a:solidFill>
                <a:srgbClr val="000000"/>
              </a:solidFill>
              <a:effectLst/>
              <a:latin typeface="TimesNewRoman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b="0" dirty="0">
                <a:solidFill>
                  <a:srgbClr val="000000"/>
                </a:solidFill>
                <a:effectLst/>
                <a:latin typeface="TimesNewRoman"/>
              </a:rPr>
              <a:t>Τα αέρια, που ευθύνονται για την ενίσχυση του φαινομένου του θερμοκηπίου, εκλύονται από ανθρώπινες δραστηριότητες που αφορούν κυρίως: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b="0" dirty="0">
                <a:solidFill>
                  <a:srgbClr val="000000"/>
                </a:solidFill>
                <a:effectLst/>
                <a:latin typeface="TimesNewRoman"/>
              </a:rPr>
              <a:t>1.Τον ενεργειακό τομέα (συμπεριλαμβανομένων και των μεταφορών), που με τη χρήση ορυκτών καυσίμων (κάρβουνο, πετρέλαιο, βενζίνη </a:t>
            </a:r>
            <a:r>
              <a:rPr lang="el-GR" sz="2400" b="0" dirty="0" err="1">
                <a:solidFill>
                  <a:srgbClr val="000000"/>
                </a:solidFill>
                <a:effectLst/>
                <a:latin typeface="TimesNewRoman"/>
              </a:rPr>
              <a:t>κ.λ.π</a:t>
            </a:r>
            <a:r>
              <a:rPr lang="el-GR" sz="2400" b="0" dirty="0">
                <a:solidFill>
                  <a:srgbClr val="000000"/>
                </a:solidFill>
                <a:effectLst/>
                <a:latin typeface="TimesNewRoman"/>
              </a:rPr>
              <a:t>.) ευθύνεται για το 50% των συνολικών εκπομπών.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b="0" dirty="0">
                <a:solidFill>
                  <a:srgbClr val="000000"/>
                </a:solidFill>
                <a:effectLst/>
                <a:latin typeface="TimesNewRoman"/>
              </a:rPr>
              <a:t>2.Την παραγωγή και χρήση συνθετικών χημικών ουσιών, όπως οι </a:t>
            </a:r>
            <a:r>
              <a:rPr lang="el-GR" sz="2400" b="0" dirty="0" err="1">
                <a:solidFill>
                  <a:srgbClr val="000000"/>
                </a:solidFill>
                <a:effectLst/>
                <a:latin typeface="TimesNewRoman"/>
              </a:rPr>
              <a:t>χλωροφθοράνθρακες</a:t>
            </a:r>
            <a:r>
              <a:rPr lang="el-GR" sz="2400" b="0" dirty="0">
                <a:solidFill>
                  <a:srgbClr val="000000"/>
                </a:solidFill>
                <a:effectLst/>
                <a:latin typeface="TimesNewRoman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b="0" dirty="0">
                <a:solidFill>
                  <a:srgbClr val="000000"/>
                </a:solidFill>
                <a:effectLst/>
                <a:latin typeface="TimesNewRoman"/>
              </a:rPr>
              <a:t>3. Την αποψίλωση δασικών εκτάσεων, που συνεισφέρει στην παραγωγή επιπλέον αερίων του θερμοκηπίου κατά 15%.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b="0" dirty="0">
                <a:solidFill>
                  <a:srgbClr val="000000"/>
                </a:solidFill>
                <a:effectLst/>
                <a:latin typeface="TimesNewRoman"/>
              </a:rPr>
              <a:t>4. Τη γεωργία, που ευθύνεται για το 15% των εκπομπών.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2719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EAEDF1-469A-4A99-9D0F-D21314E9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Τι είναι η Κλιματική Αλλαγή;</a:t>
            </a:r>
            <a:endParaRPr lang="en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3100F1-6D8A-4209-9F8B-F6BC2FC8B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Ως κλιματική αλλαγή νοείται η μεταβολή του παγκόσμιου κλίματος και ειδικότερα οι μεταβολές των μετεωρολογικών συνθηκών που εκτείνονται σε μεγάλη χρονική κλίμακα.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Στη Σύμβαση-Πλαίσιο των Ηνωμένων Εθνών για τις Κλιματικές Μεταβολές (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UNFCC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ως κλιματική αλλαγή ορίζεται ειδικότερα η μεταβολή στο κλίμα που οφείλεται άμεσα ή έμμεσα σε ανθρώπινες δραστηριότητες, διακρίνοντας τον όρο από την κλιματική μεταβλητότητα που έχει φυσικά αίτια.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698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64DABA-7FCE-4B23-9823-598710B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Συνέπειες της κλιματικής αλλαγής</a:t>
            </a:r>
            <a:endParaRPr lang="en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D8FFD9-D27B-4313-8394-81E511CBF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4772233"/>
          </a:xfrm>
        </p:spPr>
        <p:txBody>
          <a:bodyPr>
            <a:normAutofit/>
          </a:bodyPr>
          <a:lstStyle/>
          <a:p>
            <a:r>
              <a:rPr lang="el-GR" sz="2000" dirty="0"/>
              <a:t>Οι συνέπειες της κλιματικής αλλαγής είναι πολλές και καταστροφικές. Μερικές από αυτές:</a:t>
            </a:r>
          </a:p>
          <a:p>
            <a:r>
              <a:rPr lang="el-GR" sz="2000" dirty="0"/>
              <a:t>Ακραία καιρικά φαινόμενα</a:t>
            </a:r>
          </a:p>
          <a:p>
            <a:r>
              <a:rPr lang="el-GR" sz="2000" dirty="0"/>
              <a:t>Λιώσιμο των πάγων και αύξηση της στάθμης της θάλασσας.</a:t>
            </a:r>
          </a:p>
          <a:p>
            <a:r>
              <a:rPr lang="el-GR" sz="2000" dirty="0"/>
              <a:t>Ερημοποίηση.</a:t>
            </a:r>
          </a:p>
          <a:p>
            <a:r>
              <a:rPr lang="el-GR" sz="2000" dirty="0"/>
              <a:t>Μείωση και ρύπανση των υδάτινων πόρων.</a:t>
            </a:r>
          </a:p>
          <a:p>
            <a:r>
              <a:rPr lang="el-GR" sz="2000" dirty="0"/>
              <a:t>Καύσωνες και πυρκαγιές.</a:t>
            </a:r>
          </a:p>
          <a:p>
            <a:r>
              <a:rPr lang="el-GR" sz="2000" dirty="0"/>
              <a:t>Οικονομικές συνέπειες.</a:t>
            </a:r>
          </a:p>
          <a:p>
            <a:r>
              <a:rPr lang="el-GR" sz="2000" dirty="0"/>
              <a:t>Περιβαλλοντικοί πρόσφυγες </a:t>
            </a:r>
          </a:p>
          <a:p>
            <a:r>
              <a:rPr lang="el-GR" sz="2000" dirty="0"/>
              <a:t>Αύξηση μεταδοτικών ασθενειών, κ.α.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508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6EBF06-2372-4F19-AEEF-A108A3153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Βίντεο της Ευρωπαϊκής Ένωσης για την κλιματική αλλαγή</a:t>
            </a:r>
            <a:endParaRPr lang="en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F2164AC-0A9C-40FE-887D-CBD204D96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/>
          </a:bodyPr>
          <a:lstStyle/>
          <a:p>
            <a:r>
              <a:rPr lang="el-GR" b="1" dirty="0"/>
              <a:t>Αίτια και επιπτώσεις της κλιματικής αλλαγής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https://www.youtube.com/watch?v=2HLX3i2EEvY&amp;list=PLfRRcWLcpmM4m6sfMWTdkl3oD_wuDqVJD&amp;index=2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l-GR" b="1" dirty="0"/>
              <a:t>Συμφωνία του Παρισιού: ο κόσμος ενωμένος για το κλίμα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https://www.youtube.com/watch?v=6R3p1Dtc-k8&amp;list=PLfRRcWLcpmM4m6sfMWTdkl3oD_wuDqVJD&amp;index=1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l-GR" b="1" dirty="0"/>
              <a:t>Προσαρμογή της ΕΕ στην κλιματική αλλαγή 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https://www.youtube.com/watch?v=qZxJDHZVkDU&amp;list=PLfRRcWLcpmM4m6sfMWTdkl3oD_wuDqVJD&amp;index=5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561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123439-E067-48C4-A374-A9ED31616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3502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ΧΡΗΣΙΜΕΣ ΙΣΤΟΣΕΛΙΔΕΣ ΣΤΟ ΔΙΑΔΙΚΤΥΟ</a:t>
            </a:r>
            <a:endParaRPr lang="en-US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54F4A0-1AF5-49CA-B9EF-D8501458F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8627"/>
            <a:ext cx="10515600" cy="597673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br>
              <a:rPr lang="el-GR" sz="6400" b="0" i="0" dirty="0">
                <a:solidFill>
                  <a:srgbClr val="0000FF"/>
                </a:solidFill>
                <a:effectLst/>
                <a:latin typeface="TimesNewRoman"/>
              </a:rPr>
            </a:br>
            <a:r>
              <a:rPr lang="el-GR" sz="64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· </a:t>
            </a:r>
            <a:r>
              <a:rPr lang="el-GR" sz="6400" b="0" i="0" dirty="0">
                <a:solidFill>
                  <a:srgbClr val="000000"/>
                </a:solidFill>
                <a:effectLst/>
                <a:latin typeface="TimesNewRoman"/>
              </a:rPr>
              <a:t>Ιστοσελίδα του Παγκόσμιου Μετεωρολογικού Οργανισμού (WMO). Περιλαμβάνει μεταξύ άλλων και πληροφορίες για τα φαινόμενα </a:t>
            </a:r>
            <a:r>
              <a:rPr lang="el-GR" sz="6400" b="0" i="0" dirty="0" err="1">
                <a:solidFill>
                  <a:srgbClr val="000000"/>
                </a:solidFill>
                <a:effectLst/>
                <a:latin typeface="TimesNewRoman"/>
              </a:rPr>
              <a:t>El</a:t>
            </a:r>
            <a:r>
              <a:rPr lang="el-GR" sz="6400" b="0" i="0" dirty="0">
                <a:solidFill>
                  <a:srgbClr val="000000"/>
                </a:solidFill>
                <a:effectLst/>
                <a:latin typeface="TimesNewRoman"/>
              </a:rPr>
              <a:t> </a:t>
            </a:r>
            <a:r>
              <a:rPr lang="el-GR" sz="6400" b="0" i="0" dirty="0" err="1">
                <a:solidFill>
                  <a:srgbClr val="000000"/>
                </a:solidFill>
                <a:effectLst/>
                <a:latin typeface="TimesNewRoman"/>
              </a:rPr>
              <a:t>Nino</a:t>
            </a:r>
            <a:r>
              <a:rPr lang="el-GR" sz="6400" b="0" i="0" dirty="0">
                <a:solidFill>
                  <a:srgbClr val="000000"/>
                </a:solidFill>
                <a:effectLst/>
                <a:latin typeface="TimesNewRoman"/>
              </a:rPr>
              <a:t> και </a:t>
            </a:r>
            <a:r>
              <a:rPr lang="el-GR" sz="6400" b="0" i="0" dirty="0" err="1">
                <a:solidFill>
                  <a:srgbClr val="000000"/>
                </a:solidFill>
                <a:effectLst/>
                <a:latin typeface="TimesNewRoman"/>
              </a:rPr>
              <a:t>La</a:t>
            </a:r>
            <a:r>
              <a:rPr lang="el-GR" sz="6400" b="0" i="0" dirty="0">
                <a:solidFill>
                  <a:srgbClr val="000000"/>
                </a:solidFill>
                <a:effectLst/>
                <a:latin typeface="TimesNewRoman"/>
              </a:rPr>
              <a:t> </a:t>
            </a:r>
            <a:r>
              <a:rPr lang="el-GR" sz="6400" b="0" i="0" dirty="0" err="1">
                <a:solidFill>
                  <a:srgbClr val="000000"/>
                </a:solidFill>
                <a:effectLst/>
                <a:latin typeface="TimesNewRoman"/>
              </a:rPr>
              <a:t>Nina</a:t>
            </a:r>
            <a:r>
              <a:rPr lang="el-GR" sz="6400" b="0" i="0" dirty="0">
                <a:solidFill>
                  <a:srgbClr val="000000"/>
                </a:solidFill>
                <a:effectLst/>
                <a:latin typeface="TimesNewRoman"/>
              </a:rPr>
              <a:t>.</a:t>
            </a:r>
            <a:br>
              <a:rPr lang="el-GR" sz="6400" b="0" i="0" dirty="0">
                <a:solidFill>
                  <a:srgbClr val="000000"/>
                </a:solidFill>
                <a:effectLst/>
                <a:latin typeface="TimesNewRoman"/>
              </a:rPr>
            </a:br>
            <a:r>
              <a:rPr lang="el-GR" sz="6400" b="0" i="0" dirty="0">
                <a:solidFill>
                  <a:srgbClr val="0000FF"/>
                </a:solidFill>
                <a:effectLst/>
                <a:latin typeface="TimesNewRoman"/>
                <a:hlinkClick r:id="rId2"/>
              </a:rPr>
              <a:t>http://www.wmo.ch/</a:t>
            </a:r>
            <a:endParaRPr lang="el-GR" sz="6400" b="0" i="0" dirty="0">
              <a:solidFill>
                <a:srgbClr val="0000FF"/>
              </a:solidFill>
              <a:effectLst/>
              <a:latin typeface="TimesNewRoman"/>
            </a:endParaRPr>
          </a:p>
          <a:p>
            <a:pPr marL="0" indent="0">
              <a:buNone/>
            </a:pPr>
            <a:br>
              <a:rPr lang="el-GR" sz="6400" b="0" i="0" dirty="0">
                <a:solidFill>
                  <a:srgbClr val="0000FF"/>
                </a:solidFill>
                <a:effectLst/>
                <a:latin typeface="TimesNewRoman"/>
              </a:rPr>
            </a:br>
            <a:r>
              <a:rPr lang="el-GR" sz="64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· </a:t>
            </a:r>
            <a:r>
              <a:rPr lang="el-GR" sz="6400" b="0" i="0" dirty="0">
                <a:solidFill>
                  <a:srgbClr val="000000"/>
                </a:solidFill>
                <a:effectLst/>
                <a:latin typeface="TimesNewRoman"/>
              </a:rPr>
              <a:t>Ιστοσελίδα της UNESCO. Χρησιμοποιώντας την δυνατότητα αναζήτησης μπορούν να βρεθούν ενδιαφέροντα κείμενα σχετικά με την Κλιματική Αλλαγή</a:t>
            </a:r>
            <a:br>
              <a:rPr lang="el-GR" sz="6400" b="0" i="0" dirty="0">
                <a:solidFill>
                  <a:srgbClr val="000000"/>
                </a:solidFill>
                <a:effectLst/>
                <a:latin typeface="TimesNewRoman"/>
              </a:rPr>
            </a:br>
            <a:r>
              <a:rPr lang="el-GR" sz="6400" b="0" i="0" dirty="0">
                <a:solidFill>
                  <a:srgbClr val="0000FF"/>
                </a:solidFill>
                <a:effectLst/>
                <a:latin typeface="TimesNewRoman"/>
                <a:hlinkClick r:id="rId3"/>
              </a:rPr>
              <a:t>http://www.unesco.org/</a:t>
            </a:r>
            <a:endParaRPr lang="el-GR" sz="6400" b="0" i="0" dirty="0">
              <a:solidFill>
                <a:srgbClr val="0000FF"/>
              </a:solidFill>
              <a:effectLst/>
              <a:latin typeface="TimesNewRoman"/>
            </a:endParaRPr>
          </a:p>
          <a:p>
            <a:pPr marL="0" indent="0">
              <a:buNone/>
            </a:pPr>
            <a:br>
              <a:rPr lang="el-GR" sz="6400" b="0" i="0" dirty="0">
                <a:solidFill>
                  <a:srgbClr val="0000FF"/>
                </a:solidFill>
                <a:effectLst/>
                <a:latin typeface="TimesNewRoman"/>
              </a:rPr>
            </a:br>
            <a:r>
              <a:rPr lang="el-GR" sz="64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· </a:t>
            </a:r>
            <a:r>
              <a:rPr lang="el-GR" sz="6400" b="0" i="0" dirty="0">
                <a:solidFill>
                  <a:srgbClr val="000000"/>
                </a:solidFill>
                <a:effectLst/>
                <a:latin typeface="TimesNewRoman"/>
              </a:rPr>
              <a:t>Ιστοσελίδα της Διακυβερνητικής Επιτροπής επί των κλιματικών αλλαγών (IPCC)</a:t>
            </a:r>
            <a:br>
              <a:rPr lang="el-GR" sz="6400" b="0" i="0" dirty="0">
                <a:solidFill>
                  <a:srgbClr val="000000"/>
                </a:solidFill>
                <a:effectLst/>
                <a:latin typeface="TimesNewRoman"/>
              </a:rPr>
            </a:br>
            <a:r>
              <a:rPr lang="el-GR" sz="6400" b="0" i="0" dirty="0">
                <a:solidFill>
                  <a:srgbClr val="0000FF"/>
                </a:solidFill>
                <a:effectLst/>
                <a:latin typeface="TimesNewRoman"/>
                <a:hlinkClick r:id="rId4"/>
              </a:rPr>
              <a:t>http://www.ipcc.ch/</a:t>
            </a:r>
            <a:endParaRPr lang="el-GR" sz="6400" b="0" i="0" dirty="0">
              <a:solidFill>
                <a:srgbClr val="0000FF"/>
              </a:solidFill>
              <a:effectLst/>
              <a:latin typeface="TimesNewRoman"/>
            </a:endParaRPr>
          </a:p>
          <a:p>
            <a:pPr marL="0" indent="0">
              <a:buNone/>
            </a:pPr>
            <a:r>
              <a:rPr kumimoji="0" lang="el-GR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Κέντρο για τη μελέτη του Διοξειδίου του Άνθρακα και της κλιματικής αλλαγής. Περιλαμβάνει, μεταξύ άλλων, ενδιαφέροντα ιστορικά στοιχεία για το κλίμα της γης.</a:t>
            </a:r>
            <a:br>
              <a:rPr kumimoji="0" lang="el-GR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</a:br>
            <a:r>
              <a:rPr kumimoji="0" lang="el-GR" sz="6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NewRoman"/>
                <a:ea typeface="+mn-ea"/>
                <a:cs typeface="+mn-cs"/>
                <a:hlinkClick r:id="rId5"/>
              </a:rPr>
              <a:t>http://www.co2science.org/</a:t>
            </a:r>
            <a:endParaRPr kumimoji="0" lang="el-GR" sz="6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NewRoman"/>
              <a:ea typeface="+mn-ea"/>
              <a:cs typeface="+mn-cs"/>
            </a:endParaRPr>
          </a:p>
          <a:p>
            <a:pPr marL="0" indent="0">
              <a:buNone/>
            </a:pPr>
            <a:r>
              <a:rPr lang="el-GR" sz="66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· </a:t>
            </a:r>
            <a:r>
              <a:rPr lang="el-GR" sz="6600" b="0" i="0" dirty="0">
                <a:solidFill>
                  <a:srgbClr val="000000"/>
                </a:solidFill>
                <a:effectLst/>
                <a:latin typeface="TimesNewRoman"/>
              </a:rPr>
              <a:t>Εκτεταμένος κατάλογος σχετικά με δεδομένα που αφορούν τις Επιστήμες της Γης και τις Παγκόσμιες Μεταβολές.</a:t>
            </a:r>
            <a:br>
              <a:rPr lang="el-GR" sz="6600" b="0" i="0" dirty="0">
                <a:solidFill>
                  <a:srgbClr val="000000"/>
                </a:solidFill>
                <a:effectLst/>
                <a:latin typeface="TimesNewRoman"/>
              </a:rPr>
            </a:br>
            <a:r>
              <a:rPr lang="el-GR" sz="6600" b="0" i="0" dirty="0">
                <a:solidFill>
                  <a:srgbClr val="0000FF"/>
                </a:solidFill>
                <a:effectLst/>
                <a:latin typeface="TimesNewRoman"/>
                <a:hlinkClick r:id="rId6"/>
              </a:rPr>
              <a:t>http://gcmd.gsfc.nasa.gov/</a:t>
            </a:r>
            <a:endParaRPr lang="el-GR" sz="6600" b="0" i="0" dirty="0">
              <a:solidFill>
                <a:srgbClr val="0000FF"/>
              </a:solidFill>
              <a:effectLst/>
              <a:latin typeface="TimesNewRoman"/>
            </a:endParaRPr>
          </a:p>
          <a:p>
            <a:pPr marL="0" indent="0">
              <a:buNone/>
            </a:pPr>
            <a:endParaRPr lang="el-GR" sz="6600" b="0" i="0" dirty="0">
              <a:solidFill>
                <a:srgbClr val="0000FF"/>
              </a:solidFill>
              <a:effectLst/>
              <a:latin typeface="TimesNewRoman"/>
            </a:endParaRPr>
          </a:p>
          <a:p>
            <a:pPr marL="0" indent="0">
              <a:buNone/>
            </a:pPr>
            <a:r>
              <a:rPr lang="el-GR" sz="66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· </a:t>
            </a:r>
            <a:r>
              <a:rPr lang="el-GR" sz="6600" b="0" i="0" dirty="0">
                <a:solidFill>
                  <a:srgbClr val="000000"/>
                </a:solidFill>
                <a:effectLst/>
                <a:latin typeface="TimesNewRoman"/>
              </a:rPr>
              <a:t>Ιστοσελίδα για τα πρώτα σημάδια της κλιματικής αλλαγής σε όλο τον πλανήτη.</a:t>
            </a:r>
            <a:br>
              <a:rPr lang="el-GR" sz="6600" b="0" i="0" dirty="0">
                <a:solidFill>
                  <a:srgbClr val="000000"/>
                </a:solidFill>
                <a:effectLst/>
                <a:latin typeface="TimesNewRoman"/>
              </a:rPr>
            </a:br>
            <a:r>
              <a:rPr lang="el-GR" sz="6600" b="0" i="0" dirty="0">
                <a:solidFill>
                  <a:srgbClr val="0000FF"/>
                </a:solidFill>
                <a:effectLst/>
                <a:latin typeface="TimesNewRoman"/>
                <a:hlinkClick r:id="rId7"/>
              </a:rPr>
              <a:t>http://www.climatehotmap.org/</a:t>
            </a:r>
            <a:endParaRPr lang="el-GR" sz="6600" b="0" i="0" dirty="0">
              <a:solidFill>
                <a:srgbClr val="0000FF"/>
              </a:solidFill>
              <a:effectLst/>
              <a:latin typeface="TimesNewRoman"/>
            </a:endParaRPr>
          </a:p>
          <a:p>
            <a:pPr marL="0" indent="0">
              <a:buNone/>
            </a:pPr>
            <a:br>
              <a:rPr lang="el-GR" sz="6400" b="0" i="0" dirty="0">
                <a:solidFill>
                  <a:srgbClr val="0000FF"/>
                </a:solidFill>
                <a:effectLst/>
                <a:latin typeface="TimesNewRoman"/>
              </a:rPr>
            </a:br>
            <a:r>
              <a:rPr lang="el-GR" sz="64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· </a:t>
            </a:r>
            <a:r>
              <a:rPr lang="el-GR" sz="6400" b="0" i="0" dirty="0">
                <a:solidFill>
                  <a:srgbClr val="000000"/>
                </a:solidFill>
                <a:effectLst/>
                <a:latin typeface="TimesNewRoman"/>
              </a:rPr>
              <a:t>Ιστοσελίδα της Αμερικανικής Υπηρεσίας Περιβάλλοντος για την κλιματική αλλαγή.</a:t>
            </a:r>
            <a:br>
              <a:rPr lang="el-GR" sz="6400" b="0" i="0" dirty="0">
                <a:solidFill>
                  <a:srgbClr val="000000"/>
                </a:solidFill>
                <a:effectLst/>
                <a:latin typeface="TimesNewRoman"/>
              </a:rPr>
            </a:br>
            <a:r>
              <a:rPr lang="el-GR" sz="6400" b="0" i="0" dirty="0">
                <a:solidFill>
                  <a:srgbClr val="0000FF"/>
                </a:solidFill>
                <a:effectLst/>
                <a:latin typeface="TimesNewRoman"/>
                <a:hlinkClick r:id="rId8"/>
              </a:rPr>
              <a:t>http://www.epa.gov/globalwarming/climate/index.html</a:t>
            </a:r>
            <a:endParaRPr lang="el-GR" sz="6400" b="0" i="0" dirty="0">
              <a:solidFill>
                <a:srgbClr val="0000FF"/>
              </a:solidFill>
              <a:effectLst/>
              <a:latin typeface="TimesNewRoman"/>
            </a:endParaRPr>
          </a:p>
          <a:p>
            <a:pPr marL="0" indent="0">
              <a:buNone/>
            </a:pPr>
            <a:br>
              <a:rPr lang="el-GR" sz="6400" b="0" i="0" dirty="0">
                <a:solidFill>
                  <a:srgbClr val="0000FF"/>
                </a:solidFill>
                <a:effectLst/>
                <a:latin typeface="TimesNewRoman"/>
              </a:rPr>
            </a:br>
            <a:br>
              <a:rPr lang="el-GR" sz="3400" dirty="0"/>
            </a:b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545993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72EFF4-1BF9-4B1E-84B1-4C5360051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Πηγές</a:t>
            </a:r>
            <a:endParaRPr lang="en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C2A06F-F587-453F-95D8-CE88D4110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Κλιματική Αλλαγή (Οδηγός Εκπαιδευτικών)  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</a:rPr>
              <a:t>ΕΠΕΑΕΚ </a:t>
            </a:r>
            <a:r>
              <a:rPr lang="el-GR" sz="2800" b="0" i="0" dirty="0" err="1">
                <a:solidFill>
                  <a:srgbClr val="000000"/>
                </a:solidFill>
                <a:effectLst/>
                <a:latin typeface="TimesNewRoman"/>
              </a:rPr>
              <a:t>Υποέργο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</a:rPr>
              <a:t> 1.1.στ.1.γ2</a:t>
            </a:r>
            <a:r>
              <a:rPr lang="el-GR" dirty="0"/>
              <a:t> </a:t>
            </a:r>
          </a:p>
          <a:p>
            <a:r>
              <a:rPr lang="en-US" dirty="0"/>
              <a:t>eody.gov.gr, 2019/5, </a:t>
            </a:r>
            <a:r>
              <a:rPr lang="en-US" dirty="0" err="1"/>
              <a:t>Klimatiki-allagi</a:t>
            </a:r>
            <a:endParaRPr lang="en-US" dirty="0"/>
          </a:p>
          <a:p>
            <a:pPr marL="0" indent="0">
              <a:buNone/>
            </a:pPr>
            <a:br>
              <a:rPr lang="el-G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876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456F4E-4735-4A4D-8351-AC83ECDD6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51640"/>
          </a:xfrm>
        </p:spPr>
        <p:txBody>
          <a:bodyPr/>
          <a:lstStyle/>
          <a:p>
            <a:pPr algn="ctr"/>
            <a:r>
              <a:rPr lang="el-GR" b="1" dirty="0"/>
              <a:t>Καιρός - κλίμα</a:t>
            </a:r>
            <a:endParaRPr lang="en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AB8E0D-0AEA-4C3D-90FA-7D91FEC87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85461"/>
            <a:ext cx="8915400" cy="462576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l-GR" sz="2800" b="0" i="1" dirty="0">
              <a:solidFill>
                <a:srgbClr val="000000"/>
              </a:solidFill>
              <a:effectLst/>
              <a:latin typeface="TimesNew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sz="2800" dirty="0">
                <a:solidFill>
                  <a:srgbClr val="000000"/>
                </a:solidFill>
                <a:latin typeface="TimesNewRoman"/>
                <a:cs typeface="Times New Roman" panose="02020603050405020304" pitchFamily="18" charset="0"/>
              </a:rPr>
              <a:t>Με τον όρο </a:t>
            </a:r>
            <a:r>
              <a:rPr lang="el-GR" sz="2800" b="1" dirty="0">
                <a:solidFill>
                  <a:srgbClr val="000000"/>
                </a:solidFill>
                <a:latin typeface="TimesNewRoman"/>
                <a:cs typeface="Times New Roman" panose="02020603050405020304" pitchFamily="18" charset="0"/>
              </a:rPr>
              <a:t>καιρό</a:t>
            </a:r>
            <a:r>
              <a:rPr lang="el-GR" sz="2800" dirty="0">
                <a:solidFill>
                  <a:srgbClr val="000000"/>
                </a:solidFill>
                <a:latin typeface="TimesNewRoman"/>
                <a:cs typeface="Times New Roman" panose="02020603050405020304" pitchFamily="18" charset="0"/>
              </a:rPr>
              <a:t>  εννοούμε την κατάσταση της ατμόσφαιρας κάποια συγκεκριμένη χρονική στιγμή. Ο καιρός αναφέρεται στις βραχυχρόνιες μεταβολές της ατμόσφαιρας οι οποίες συμβαίνουν σε χρονικές κλίμακες από λίγα λεπτά ως λίγες εβδομάδες.</a:t>
            </a:r>
          </a:p>
          <a:p>
            <a:endParaRPr lang="el-GR" sz="2800" dirty="0">
              <a:solidFill>
                <a:srgbClr val="000000"/>
              </a:solidFill>
              <a:latin typeface="TimesNewRoman"/>
              <a:cs typeface="Times New Roman" panose="02020603050405020304" pitchFamily="18" charset="0"/>
            </a:endParaRPr>
          </a:p>
          <a:p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Με τον όρο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κλίμα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εννοούμε τη σύνθεση του καιρού σε μία περιοχή, τον μέσο καιρό.</a:t>
            </a:r>
            <a:b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Ορίζεται από το σύνολο των στατιστικών πληροφοριών οι οποίες περιγράφουν τις μεταβολές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του καιρού σε μια περιοχή για κάποιο μεγάλο χρονικό διάστημα (τυπικά οι κλιματικές περίοδοι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οι οποίες χρησιμοποιούνται για να προσδιορίσουμε το κλίμα μιας περιοχής εκτείνονται σε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τριάντα χρόνια).</a:t>
            </a:r>
            <a:br>
              <a:rPr lang="el-GR" sz="240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03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0A8893-8ECD-4FB2-BAEE-D4C0B9043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Καιρός    - Κλίμα</a:t>
            </a:r>
            <a:endParaRPr lang="en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91D6A5-CB40-4A24-A1E5-63A99B746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Τι καιρό θα κάνει σήμερα;</a:t>
            </a:r>
          </a:p>
          <a:p>
            <a:r>
              <a:rPr lang="el-GR" sz="2800" dirty="0"/>
              <a:t>Σήμερα θα έχει κρύο και βροχές.</a:t>
            </a:r>
          </a:p>
          <a:p>
            <a:endParaRPr lang="el-GR" sz="2800" dirty="0"/>
          </a:p>
          <a:p>
            <a:r>
              <a:rPr lang="el-GR" sz="2800" dirty="0"/>
              <a:t>Τι κλίμα έχει η Ελλάδα;</a:t>
            </a:r>
          </a:p>
          <a:p>
            <a:r>
              <a:rPr lang="el-GR" sz="2800" dirty="0"/>
              <a:t>Η Ελλάδα έχει μεσογειακό κλίμα δηλαδή ήπιους χειμώνες και θερμά, ξηρά καλοκαίρια.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9534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0D96A8-DDAC-4714-B66A-FF66A99B4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Πως ορίζουμε τον καιρό</a:t>
            </a:r>
            <a:endParaRPr lang="en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944E4A-9B5C-4844-8E1B-FDE64B882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Τα κύρια μετεωρολογικά στοιχεία που χρησιμοποιούμε για να ορίσουμε τον καιρό είναι τα</a:t>
            </a:r>
            <a:r>
              <a:rPr lang="el-GR" b="0" i="0" dirty="0">
                <a:solidFill>
                  <a:srgbClr val="000000"/>
                </a:solidFill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παρακάτω:</a:t>
            </a:r>
          </a:p>
          <a:p>
            <a:pPr>
              <a:lnSpc>
                <a:spcPct val="150000"/>
              </a:lnSpc>
            </a:pP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η ατμοσφαιρική πίεση,</a:t>
            </a:r>
          </a:p>
          <a:p>
            <a:pPr>
              <a:lnSpc>
                <a:spcPct val="150000"/>
              </a:lnSpc>
            </a:pP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η θερμοκρασία του αέρα,</a:t>
            </a:r>
          </a:p>
          <a:p>
            <a:pPr>
              <a:lnSpc>
                <a:spcPct val="150000"/>
              </a:lnSpc>
            </a:pP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η υγρασία του αέρα, και,</a:t>
            </a:r>
          </a:p>
          <a:p>
            <a:pPr>
              <a:lnSpc>
                <a:spcPct val="150000"/>
              </a:lnSpc>
            </a:pP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η κίνηση του αέρα (άνεμος).</a:t>
            </a:r>
            <a:br>
              <a:rPr lang="el-GR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480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FB374E-347F-49E3-BA06-EC0042054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Πως ορίζουμε τον καιρό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5CE06A-B7C8-469B-BBA4-460D52FE2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Υπάρχει ακόμα μια σειρά από μετεωρολογικά στοιχεία τα οποία, αν και είναι πολύ σημαντικά,</a:t>
            </a:r>
            <a:r>
              <a:rPr lang="el-GR" sz="2400" b="0" i="0" dirty="0">
                <a:solidFill>
                  <a:srgbClr val="000000"/>
                </a:solidFill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εξαρτώνται γενικά από τα κύρια στοιχεία. Σε αυτή την κατηγορία περιλαμβάνονται τα</a:t>
            </a:r>
            <a:r>
              <a:rPr lang="el-GR" sz="2400" b="0" i="0" dirty="0">
                <a:solidFill>
                  <a:srgbClr val="000000"/>
                </a:solidFill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παρακάτω:</a:t>
            </a:r>
            <a:br>
              <a:rPr lang="el-GR" sz="240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· 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η νέφωση,</a:t>
            </a:r>
            <a:br>
              <a:rPr lang="el-GR" sz="240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· 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ο υετός (βροχή, χιόνι, χαλάζι),</a:t>
            </a:r>
            <a:br>
              <a:rPr lang="el-GR" sz="240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· 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η ορατότητα </a:t>
            </a:r>
            <a:r>
              <a:rPr lang="el-GR" sz="2800" b="0" i="0" dirty="0" err="1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  <a:t>κτλ</a:t>
            </a:r>
            <a:br>
              <a:rPr lang="el-GR" sz="240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972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C6C098-7E8E-4854-BD27-D8DB16977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/>
              <a:t>Παράγοντες που διαμορφώνουν το κλίμα </a:t>
            </a:r>
            <a:br>
              <a:rPr lang="el-GR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38D19A-0F6D-45CA-BB56-6A95BCA23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</a:rPr>
              <a:t>Υπάρχουν πολλοί παράγοντες, τόσο φυσικοί όσο και ανθρωπογενείς, οι οποίοι προσδιορίζουν το κλίμα της γης. </a:t>
            </a:r>
          </a:p>
          <a:p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</a:rPr>
              <a:t>Κατά βάση, το κλίμα είναι το αποτέλεσμα της απορρόφησης και της αναδιανομής της ηλιακής ακτινοβολίας από το σύστημα ατμόσφαιρας-υδρόσφαιρας-γης. Η ηλιακή ακτινοβολία παρέχει την ενέργεια η οποία κινεί τα καιρικά φαινόμενα και διαμορφώνει το κλίμα. </a:t>
            </a:r>
          </a:p>
          <a:p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</a:rPr>
              <a:t>Περίπου το ένα τρίτο της ηλιακής ακτινοβολίας ανακλάται πίσω στο διάστημα ενώ το υπόλοιπο </a:t>
            </a:r>
            <a:r>
              <a:rPr lang="el-GR" sz="2800" b="0" i="0" dirty="0" err="1">
                <a:solidFill>
                  <a:srgbClr val="000000"/>
                </a:solidFill>
                <a:effectLst/>
                <a:latin typeface="TimesNewRoman"/>
              </a:rPr>
              <a:t>απορροφάται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</a:rPr>
              <a:t> από τις διαφορετικές συνιστώσες του κλιματικού συστήματος: την</a:t>
            </a:r>
            <a:r>
              <a:rPr lang="el-GR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l-GR" sz="2800" b="0" i="0" dirty="0">
                <a:solidFill>
                  <a:srgbClr val="000000"/>
                </a:solidFill>
                <a:effectLst/>
                <a:latin typeface="TimesNewRoman"/>
              </a:rPr>
              <a:t>ατμόσφαιρα, τους ωκεανούς, την ξηρά και τις διάφορες μορφές ζωής.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132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6A0B80-E303-4921-AA86-C4C22F34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Παράγοντες που διαμορφώνουν το κλίμα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65C245-1D11-4422-BBD7-506DF447E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Autofit/>
          </a:bodyPr>
          <a:lstStyle/>
          <a:p>
            <a:r>
              <a:rPr lang="el-GR" sz="2000" b="0" i="0" dirty="0">
                <a:solidFill>
                  <a:srgbClr val="000000"/>
                </a:solidFill>
                <a:effectLst/>
                <a:latin typeface="TimesNewRoman"/>
              </a:rPr>
              <a:t>Αυτή η λεπτή ισορροπία ανάμεσα στην εξερχόμενη ακτινοβολία και την εισερχόμενη ηλιακή ακτινοβολία προσδιορίζει το παγκόσμιο κλίμα. </a:t>
            </a:r>
          </a:p>
          <a:p>
            <a:r>
              <a:rPr lang="el-GR" sz="2000" b="0" i="0" dirty="0">
                <a:solidFill>
                  <a:srgbClr val="000000"/>
                </a:solidFill>
                <a:effectLst/>
                <a:latin typeface="TimesNewRoman"/>
              </a:rPr>
              <a:t>Οποιαδήποτε αλλαγή στους παράγοντες που επιδρούν τόσο στην εισερχόμενη όσο και την εξερχόμενη ακτινοβολία ή στον μηχανισμό</a:t>
            </a:r>
            <a:br>
              <a:rPr lang="el-GR" sz="2000" b="0" i="0" dirty="0">
                <a:solidFill>
                  <a:srgbClr val="000000"/>
                </a:solidFill>
                <a:effectLst/>
                <a:latin typeface="TimesNewRoman"/>
              </a:rPr>
            </a:br>
            <a:r>
              <a:rPr lang="el-GR" sz="2000" b="0" i="0" dirty="0">
                <a:solidFill>
                  <a:srgbClr val="000000"/>
                </a:solidFill>
                <a:effectLst/>
                <a:latin typeface="TimesNewRoman"/>
              </a:rPr>
              <a:t>αναδιανομής της ενέργειας οδηγούν σε αλλαγή του κλίματος.</a:t>
            </a:r>
            <a:r>
              <a:rPr lang="el-GR" sz="2000" dirty="0"/>
              <a:t> </a:t>
            </a:r>
            <a:br>
              <a:rPr lang="el-GR" sz="2000" dirty="0"/>
            </a:br>
            <a:endParaRPr lang="el-GR" sz="2000" dirty="0"/>
          </a:p>
          <a:p>
            <a:r>
              <a:rPr lang="el-GR" sz="2000" b="0" i="0" dirty="0">
                <a:solidFill>
                  <a:srgbClr val="000000"/>
                </a:solidFill>
                <a:effectLst/>
                <a:latin typeface="TimesNewRoman"/>
              </a:rPr>
              <a:t>Οι παράγοντες αυτοί είναι:</a:t>
            </a:r>
            <a:r>
              <a:rPr lang="el-GR" sz="20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dirty="0"/>
              <a:t>Η ηλιακή ακτινοβολία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dirty="0"/>
              <a:t>Η ατμοσφαιρική σύσταση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dirty="0"/>
              <a:t>Οι αλλαγές στη χρήση της γης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59600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460BE7-DAFB-4D8A-8D6C-DCAA395ED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4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B2EA00-6025-4ECB-BB34-C1FC52E7B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50498"/>
            <a:ext cx="5181600" cy="4826465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Βίντεο για τα καιρικά φαινόμενα από το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noesis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https://www.noesis.edu.gr/noesis-online/animation-movies/environment/weather/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US" dirty="0"/>
          </a:p>
        </p:txBody>
      </p:sp>
      <p:pic>
        <p:nvPicPr>
          <p:cNvPr id="10" name="Θέση περιεχομένου 9">
            <a:extLst>
              <a:ext uri="{FF2B5EF4-FFF2-40B4-BE49-F238E27FC236}">
                <a16:creationId xmlns:a16="http://schemas.microsoft.com/office/drawing/2014/main" id="{AC014CB9-E4EA-4EFD-BA0A-04AAC2323F8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74191" y="1744394"/>
            <a:ext cx="5303520" cy="4161053"/>
          </a:xfrm>
        </p:spPr>
      </p:pic>
    </p:spTree>
    <p:extLst>
      <p:ext uri="{BB962C8B-B14F-4D97-AF65-F5344CB8AC3E}">
        <p14:creationId xmlns:p14="http://schemas.microsoft.com/office/powerpoint/2010/main" val="247875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F10A57-2DC9-47D0-A54F-0427424C7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890634"/>
          </a:xfrm>
        </p:spPr>
        <p:txBody>
          <a:bodyPr/>
          <a:lstStyle/>
          <a:p>
            <a:pPr algn="ctr"/>
            <a:r>
              <a:rPr lang="el-GR" b="1" dirty="0"/>
              <a:t>Τι είναι το φαινόμενο του θερμοκηπίου;</a:t>
            </a:r>
            <a:endParaRPr lang="en-US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50D961-9DF7-423D-89F2-4BD697F19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0504"/>
            <a:ext cx="5181600" cy="4823792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>
                <a:solidFill>
                  <a:srgbClr val="000000"/>
                </a:solidFill>
                <a:latin typeface="TimesNewRoman"/>
              </a:rPr>
              <a:t>Ο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ρισμένα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 αέρια της ατμόσφαιρας (γνωστά και ως </a:t>
            </a:r>
            <a:r>
              <a:rPr kumimoji="0" lang="el-GR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θερμοκηπικά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 αέρια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), επιτρέπουν τη διέλευση της ηλιακής ακτινοβολίας προς τη γη, ενώ αντίθετα απορροφούν και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επανεκπέμπουν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 προς το έδαφος ένα μέρος της υπέρυθρης ακτινοβολίας που εκπέμπεται από την επιφάνεια της γης. </a:t>
            </a:r>
          </a:p>
          <a:p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Αυτός ο εγκλωβισμός της ακτινοβολίας (η οποία αλλιώς θα</a:t>
            </a:r>
            <a:b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</a:b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χανόταν στο διάστημα) από τα συγκεκριμένα αέρια, ονομάζεται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φαινόμενο του θερμοκηπίου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  <a:t>.</a:t>
            </a:r>
            <a:b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"/>
                <a:ea typeface="+mn-ea"/>
                <a:cs typeface="+mn-cs"/>
              </a:rPr>
            </a:br>
            <a:endParaRPr lang="en-US"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36DC0811-5C55-435E-871C-6E1432E19AF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91375" y="2633124"/>
            <a:ext cx="4313238" cy="2763327"/>
          </a:xfrm>
        </p:spPr>
      </p:pic>
    </p:spTree>
    <p:extLst>
      <p:ext uri="{BB962C8B-B14F-4D97-AF65-F5344CB8AC3E}">
        <p14:creationId xmlns:p14="http://schemas.microsoft.com/office/powerpoint/2010/main" val="32492813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478</TotalTime>
  <Words>1242</Words>
  <Application>Microsoft Office PowerPoint</Application>
  <PresentationFormat>Ευρεία οθόνη</PresentationFormat>
  <Paragraphs>87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Symbol</vt:lpstr>
      <vt:lpstr>TimesNewRoman</vt:lpstr>
      <vt:lpstr>Wingdings</vt:lpstr>
      <vt:lpstr>Wingdings 3</vt:lpstr>
      <vt:lpstr>Θρόισμα</vt:lpstr>
      <vt:lpstr>ΣΤΟΙΧΕΙΑ ΜΕΤΕΩΡΟΛΟΓΙΑΣ – ΚΛΙΜΑΤΙΚΗ ΑΛΛΑΓΗ</vt:lpstr>
      <vt:lpstr>Καιρός - κλίμα</vt:lpstr>
      <vt:lpstr>Καιρός    - Κλίμα</vt:lpstr>
      <vt:lpstr>Πως ορίζουμε τον καιρό</vt:lpstr>
      <vt:lpstr>Πως ορίζουμε τον καιρό</vt:lpstr>
      <vt:lpstr>Παράγοντες που διαμορφώνουν το κλίμα  </vt:lpstr>
      <vt:lpstr>Παράγοντες που διαμορφώνουν το κλίμα</vt:lpstr>
      <vt:lpstr>Παρουσίαση του PowerPoint</vt:lpstr>
      <vt:lpstr>Τι είναι το φαινόμενο του θερμοκηπίου;</vt:lpstr>
      <vt:lpstr>Το φαινόμενο του θερμοκηπίου</vt:lpstr>
      <vt:lpstr>Ποιά αέρια ευθύνονται για την ενίσχυση του φαινομένου του θερμοκηπίου;</vt:lpstr>
      <vt:lpstr>Ποιές είναι οι πηγές εκπομπής αυτών των αερίων;</vt:lpstr>
      <vt:lpstr>Τι είναι η Κλιματική Αλλαγή;</vt:lpstr>
      <vt:lpstr>Συνέπειες της κλιματικής αλλαγής</vt:lpstr>
      <vt:lpstr>Βίντεο της Ευρωπαϊκής Ένωσης για την κλιματική αλλαγή</vt:lpstr>
      <vt:lpstr>ΧΡΗΣΙΜΕΣ ΙΣΤΟΣΕΛΙΔΕΣ ΣΤΟ ΔΙΑΔΙΚΤΥΟ</vt:lpstr>
      <vt:lpstr>Πηγές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ΣΤΟΙΧΕΙΑ ΜΕΤΕΩΡΟΛΟΓΙΑΣ</dc:title>
  <dc:creator>Lamprini</dc:creator>
  <cp:lastModifiedBy>Lamprini</cp:lastModifiedBy>
  <cp:revision>40</cp:revision>
  <dcterms:created xsi:type="dcterms:W3CDTF">2021-02-22T10:53:52Z</dcterms:created>
  <dcterms:modified xsi:type="dcterms:W3CDTF">2022-05-17T17:11:19Z</dcterms:modified>
</cp:coreProperties>
</file>