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17"/>
  </p:notesMasterIdLst>
  <p:handoutMasterIdLst>
    <p:handoutMasterId r:id="rId18"/>
  </p:handoutMasterIdLst>
  <p:sldIdLst>
    <p:sldId id="288" r:id="rId2"/>
    <p:sldId id="498" r:id="rId3"/>
    <p:sldId id="500" r:id="rId4"/>
    <p:sldId id="343" r:id="rId5"/>
    <p:sldId id="260" r:id="rId6"/>
    <p:sldId id="261" r:id="rId7"/>
    <p:sldId id="501" r:id="rId8"/>
    <p:sldId id="366" r:id="rId9"/>
    <p:sldId id="417" r:id="rId10"/>
    <p:sldId id="465" r:id="rId11"/>
    <p:sldId id="326" r:id="rId12"/>
    <p:sldId id="502" r:id="rId13"/>
    <p:sldId id="503" r:id="rId14"/>
    <p:sldId id="504" r:id="rId15"/>
    <p:sldId id="49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7A579-D1BE-4C2A-9A91-DE04E3B43317}" type="doc">
      <dgm:prSet loTypeId="urn:microsoft.com/office/officeart/2009/3/layout/RandomtoResultProcess" loCatId="process" qsTypeId="urn:microsoft.com/office/officeart/2005/8/quickstyle/simple1" qsCatId="simple" csTypeId="urn:microsoft.com/office/officeart/2005/8/colors/accent5_2" csCatId="accent5" phldr="1"/>
      <dgm:spPr/>
      <dgm:t>
        <a:bodyPr/>
        <a:lstStyle/>
        <a:p>
          <a:endParaRPr lang="el-GR"/>
        </a:p>
      </dgm:t>
    </dgm:pt>
    <dgm:pt modelId="{3367DF89-0C9B-4368-8B75-46AD112C2182}">
      <dgm:prSet phldrT="[Text]"/>
      <dgm:spPr/>
      <dgm:t>
        <a:bodyPr/>
        <a:lstStyle/>
        <a:p>
          <a:r>
            <a:rPr lang="el-GR" b="1"/>
            <a:t>Βιβλιογραφία</a:t>
          </a:r>
          <a:r>
            <a:rPr lang="el-GR"/>
            <a:t> </a:t>
          </a:r>
        </a:p>
      </dgm:t>
    </dgm:pt>
    <dgm:pt modelId="{B50D1A03-4A38-4F08-B93F-ADF68CD6F575}" type="parTrans" cxnId="{DAADEEA5-BB16-4A17-A3A7-2DB87ACC4A61}">
      <dgm:prSet/>
      <dgm:spPr/>
      <dgm:t>
        <a:bodyPr/>
        <a:lstStyle/>
        <a:p>
          <a:endParaRPr lang="el-GR"/>
        </a:p>
      </dgm:t>
    </dgm:pt>
    <dgm:pt modelId="{5F6A6CF2-2B37-43E7-A61E-A2948FC32353}" type="sibTrans" cxnId="{DAADEEA5-BB16-4A17-A3A7-2DB87ACC4A61}">
      <dgm:prSet/>
      <dgm:spPr/>
      <dgm:t>
        <a:bodyPr/>
        <a:lstStyle/>
        <a:p>
          <a:endParaRPr lang="el-GR"/>
        </a:p>
      </dgm:t>
    </dgm:pt>
    <dgm:pt modelId="{5AF658D9-8B3D-40EB-A40A-16B619711A00}">
      <dgm:prSet phldrT="[Text]"/>
      <dgm:spPr/>
      <dgm:t>
        <a:bodyPr/>
        <a:lstStyle/>
        <a:p>
          <a:r>
            <a:rPr lang="el-GR" b="1">
              <a:effectLst>
                <a:outerShdw blurRad="38100" dist="38100" dir="2700000" algn="tl">
                  <a:srgbClr val="000000">
                    <a:alpha val="43137"/>
                  </a:srgbClr>
                </a:outerShdw>
              </a:effectLst>
            </a:rPr>
            <a:t>Η δική μου ερευνητική εργασία</a:t>
          </a:r>
        </a:p>
      </dgm:t>
    </dgm:pt>
    <dgm:pt modelId="{D049601A-FAA8-4156-9293-0BB862293875}" type="parTrans" cxnId="{80E74FB6-8807-48BD-A6A4-B56A26538B0B}">
      <dgm:prSet/>
      <dgm:spPr/>
      <dgm:t>
        <a:bodyPr/>
        <a:lstStyle/>
        <a:p>
          <a:endParaRPr lang="el-GR"/>
        </a:p>
      </dgm:t>
    </dgm:pt>
    <dgm:pt modelId="{E0D56458-8E6C-4251-946F-6F2DE7288B38}" type="sibTrans" cxnId="{80E74FB6-8807-48BD-A6A4-B56A26538B0B}">
      <dgm:prSet/>
      <dgm:spPr/>
      <dgm:t>
        <a:bodyPr/>
        <a:lstStyle/>
        <a:p>
          <a:endParaRPr lang="el-GR"/>
        </a:p>
      </dgm:t>
    </dgm:pt>
    <dgm:pt modelId="{7DB0FFE8-EF4B-4C37-9E0D-9B4C05ADA83A}">
      <dgm:prSet phldrT="[Text]"/>
      <dgm:spPr/>
      <dgm:t>
        <a:bodyPr/>
        <a:lstStyle/>
        <a:p>
          <a:r>
            <a:rPr lang="el-GR" b="1"/>
            <a:t>Βιβλιογραφικές αναφορές</a:t>
          </a:r>
        </a:p>
      </dgm:t>
    </dgm:pt>
    <dgm:pt modelId="{9A9AA21A-7616-4642-8306-EF2FFD77505B}" type="parTrans" cxnId="{5079B06E-65CD-421E-AA77-97E28A88ACC6}">
      <dgm:prSet/>
      <dgm:spPr/>
      <dgm:t>
        <a:bodyPr/>
        <a:lstStyle/>
        <a:p>
          <a:endParaRPr lang="el-GR"/>
        </a:p>
      </dgm:t>
    </dgm:pt>
    <dgm:pt modelId="{8F47250C-BB8E-4DA3-9FB3-B7BDA68DEC38}" type="sibTrans" cxnId="{5079B06E-65CD-421E-AA77-97E28A88ACC6}">
      <dgm:prSet/>
      <dgm:spPr/>
      <dgm:t>
        <a:bodyPr/>
        <a:lstStyle/>
        <a:p>
          <a:endParaRPr lang="el-GR"/>
        </a:p>
      </dgm:t>
    </dgm:pt>
    <dgm:pt modelId="{BF14231E-F6F4-4117-B884-7127C286B854}">
      <dgm:prSet phldrT="[Text]"/>
      <dgm:spPr/>
      <dgm:t>
        <a:bodyPr/>
        <a:lstStyle/>
        <a:p>
          <a:r>
            <a:rPr lang="el-GR" b="1">
              <a:effectLst/>
            </a:rPr>
            <a:t>Ξένες ερευνητικές εργασίες &amp; πηγές</a:t>
          </a:r>
        </a:p>
      </dgm:t>
    </dgm:pt>
    <dgm:pt modelId="{38408A95-89A7-4B19-B623-8C0459C7360E}" type="sibTrans" cxnId="{43B88748-2460-47C4-B7A1-3AA559574B3C}">
      <dgm:prSet/>
      <dgm:spPr/>
      <dgm:t>
        <a:bodyPr/>
        <a:lstStyle/>
        <a:p>
          <a:endParaRPr lang="el-GR"/>
        </a:p>
      </dgm:t>
    </dgm:pt>
    <dgm:pt modelId="{68D21C4E-724A-4C2D-B241-09BEDE52BEA5}" type="parTrans" cxnId="{43B88748-2460-47C4-B7A1-3AA559574B3C}">
      <dgm:prSet/>
      <dgm:spPr/>
      <dgm:t>
        <a:bodyPr/>
        <a:lstStyle/>
        <a:p>
          <a:endParaRPr lang="el-GR"/>
        </a:p>
      </dgm:t>
    </dgm:pt>
    <dgm:pt modelId="{09F0A434-159C-4A5D-95F3-E846110277DE}" type="pres">
      <dgm:prSet presAssocID="{0C97A579-D1BE-4C2A-9A91-DE04E3B43317}" presName="Name0" presStyleCnt="0">
        <dgm:presLayoutVars>
          <dgm:dir/>
          <dgm:animOne val="branch"/>
          <dgm:animLvl val="lvl"/>
        </dgm:presLayoutVars>
      </dgm:prSet>
      <dgm:spPr/>
    </dgm:pt>
    <dgm:pt modelId="{8C41BBA2-19A9-4340-97B6-3A7FDBEA5B94}" type="pres">
      <dgm:prSet presAssocID="{BF14231E-F6F4-4117-B884-7127C286B854}" presName="chaos" presStyleCnt="0"/>
      <dgm:spPr/>
    </dgm:pt>
    <dgm:pt modelId="{4937155F-3792-43F2-90F8-9A2A08DB0AAC}" type="pres">
      <dgm:prSet presAssocID="{BF14231E-F6F4-4117-B884-7127C286B854}" presName="parTx1" presStyleLbl="revTx" presStyleIdx="0" presStyleCnt="3"/>
      <dgm:spPr/>
    </dgm:pt>
    <dgm:pt modelId="{EA7205E6-D671-4668-8869-D0D2B4762F92}" type="pres">
      <dgm:prSet presAssocID="{BF14231E-F6F4-4117-B884-7127C286B854}" presName="desTx1" presStyleLbl="revTx" presStyleIdx="1" presStyleCnt="3">
        <dgm:presLayoutVars>
          <dgm:bulletEnabled val="1"/>
        </dgm:presLayoutVars>
      </dgm:prSet>
      <dgm:spPr/>
    </dgm:pt>
    <dgm:pt modelId="{473C91A8-2878-4F29-B0E4-D5ED20AEB058}" type="pres">
      <dgm:prSet presAssocID="{BF14231E-F6F4-4117-B884-7127C286B854}" presName="c1" presStyleLbl="node1" presStyleIdx="0" presStyleCnt="19"/>
      <dgm:spPr/>
    </dgm:pt>
    <dgm:pt modelId="{38079C38-F4B0-428C-BEA8-8BA8C649DDBE}" type="pres">
      <dgm:prSet presAssocID="{BF14231E-F6F4-4117-B884-7127C286B854}" presName="c2" presStyleLbl="node1" presStyleIdx="1" presStyleCnt="19"/>
      <dgm:spPr/>
    </dgm:pt>
    <dgm:pt modelId="{BB9D5308-32EE-4CD1-9C73-79DCD453932A}" type="pres">
      <dgm:prSet presAssocID="{BF14231E-F6F4-4117-B884-7127C286B854}" presName="c3" presStyleLbl="node1" presStyleIdx="2" presStyleCnt="19"/>
      <dgm:spPr/>
    </dgm:pt>
    <dgm:pt modelId="{53234492-1AC2-4765-A383-7FB4409CADD3}" type="pres">
      <dgm:prSet presAssocID="{BF14231E-F6F4-4117-B884-7127C286B854}" presName="c4" presStyleLbl="node1" presStyleIdx="3" presStyleCnt="19"/>
      <dgm:spPr/>
    </dgm:pt>
    <dgm:pt modelId="{E62826BA-C714-42DF-8AA2-54C310E2DD43}" type="pres">
      <dgm:prSet presAssocID="{BF14231E-F6F4-4117-B884-7127C286B854}" presName="c5" presStyleLbl="node1" presStyleIdx="4" presStyleCnt="19"/>
      <dgm:spPr/>
    </dgm:pt>
    <dgm:pt modelId="{52861A83-A9ED-4205-89CE-FA43420D24D2}" type="pres">
      <dgm:prSet presAssocID="{BF14231E-F6F4-4117-B884-7127C286B854}" presName="c6" presStyleLbl="node1" presStyleIdx="5" presStyleCnt="19"/>
      <dgm:spPr/>
    </dgm:pt>
    <dgm:pt modelId="{59D1B977-21C3-4E69-89B2-84DBA11F0024}" type="pres">
      <dgm:prSet presAssocID="{BF14231E-F6F4-4117-B884-7127C286B854}" presName="c7" presStyleLbl="node1" presStyleIdx="6" presStyleCnt="19"/>
      <dgm:spPr/>
    </dgm:pt>
    <dgm:pt modelId="{F736A69D-3888-4D2F-B9FA-7C252BB741DA}" type="pres">
      <dgm:prSet presAssocID="{BF14231E-F6F4-4117-B884-7127C286B854}" presName="c8" presStyleLbl="node1" presStyleIdx="7" presStyleCnt="19"/>
      <dgm:spPr/>
    </dgm:pt>
    <dgm:pt modelId="{58790FA6-5B38-4055-9EAA-4E6CF5759FB5}" type="pres">
      <dgm:prSet presAssocID="{BF14231E-F6F4-4117-B884-7127C286B854}" presName="c9" presStyleLbl="node1" presStyleIdx="8" presStyleCnt="19"/>
      <dgm:spPr/>
    </dgm:pt>
    <dgm:pt modelId="{6D47169E-93A0-468C-91AA-9F8B282A1F52}" type="pres">
      <dgm:prSet presAssocID="{BF14231E-F6F4-4117-B884-7127C286B854}" presName="c10" presStyleLbl="node1" presStyleIdx="9" presStyleCnt="19"/>
      <dgm:spPr/>
    </dgm:pt>
    <dgm:pt modelId="{5A388FD5-03DE-4734-9374-6FEF5BA667A9}" type="pres">
      <dgm:prSet presAssocID="{BF14231E-F6F4-4117-B884-7127C286B854}" presName="c11" presStyleLbl="node1" presStyleIdx="10" presStyleCnt="19"/>
      <dgm:spPr/>
    </dgm:pt>
    <dgm:pt modelId="{EB382DF0-5DED-43DE-951A-B756DB44FF80}" type="pres">
      <dgm:prSet presAssocID="{BF14231E-F6F4-4117-B884-7127C286B854}" presName="c12" presStyleLbl="node1" presStyleIdx="11" presStyleCnt="19"/>
      <dgm:spPr/>
    </dgm:pt>
    <dgm:pt modelId="{D7654C47-7CE1-4559-AE4B-D3D0346DB3B4}" type="pres">
      <dgm:prSet presAssocID="{BF14231E-F6F4-4117-B884-7127C286B854}" presName="c13" presStyleLbl="node1" presStyleIdx="12" presStyleCnt="19"/>
      <dgm:spPr/>
    </dgm:pt>
    <dgm:pt modelId="{F903478F-3207-409E-ACB5-26972E017D83}" type="pres">
      <dgm:prSet presAssocID="{BF14231E-F6F4-4117-B884-7127C286B854}" presName="c14" presStyleLbl="node1" presStyleIdx="13" presStyleCnt="19"/>
      <dgm:spPr/>
    </dgm:pt>
    <dgm:pt modelId="{F8AA0649-183A-4372-B51A-F58C93321F2D}" type="pres">
      <dgm:prSet presAssocID="{BF14231E-F6F4-4117-B884-7127C286B854}" presName="c15" presStyleLbl="node1" presStyleIdx="14" presStyleCnt="19"/>
      <dgm:spPr/>
    </dgm:pt>
    <dgm:pt modelId="{CDCB49EB-42AB-4319-8E10-52951A04B39E}" type="pres">
      <dgm:prSet presAssocID="{BF14231E-F6F4-4117-B884-7127C286B854}" presName="c16" presStyleLbl="node1" presStyleIdx="15" presStyleCnt="19"/>
      <dgm:spPr/>
    </dgm:pt>
    <dgm:pt modelId="{EF80BEA1-2E9A-43FA-A854-614EDB4AE5F2}" type="pres">
      <dgm:prSet presAssocID="{BF14231E-F6F4-4117-B884-7127C286B854}" presName="c17" presStyleLbl="node1" presStyleIdx="16" presStyleCnt="19"/>
      <dgm:spPr/>
    </dgm:pt>
    <dgm:pt modelId="{85E70736-41FF-45CA-A1FE-70109D15F741}" type="pres">
      <dgm:prSet presAssocID="{BF14231E-F6F4-4117-B884-7127C286B854}" presName="c18" presStyleLbl="node1" presStyleIdx="17" presStyleCnt="19"/>
      <dgm:spPr/>
    </dgm:pt>
    <dgm:pt modelId="{3720356C-3A3C-43A0-9205-B5AFA6868A7A}" type="pres">
      <dgm:prSet presAssocID="{38408A95-89A7-4B19-B623-8C0459C7360E}" presName="chevronComposite1" presStyleCnt="0"/>
      <dgm:spPr/>
    </dgm:pt>
    <dgm:pt modelId="{129FC98B-CB41-43F9-9233-C0BFD8E41714}" type="pres">
      <dgm:prSet presAssocID="{38408A95-89A7-4B19-B623-8C0459C7360E}" presName="chevron1" presStyleLbl="sibTrans2D1" presStyleIdx="0" presStyleCnt="2"/>
      <dgm:spPr/>
    </dgm:pt>
    <dgm:pt modelId="{083D75D1-CCDD-45D6-A990-1C8AEACA53A4}" type="pres">
      <dgm:prSet presAssocID="{38408A95-89A7-4B19-B623-8C0459C7360E}" presName="spChevron1" presStyleCnt="0"/>
      <dgm:spPr/>
    </dgm:pt>
    <dgm:pt modelId="{6353DD24-B4A9-4120-B7B6-79EC9F3A3599}" type="pres">
      <dgm:prSet presAssocID="{38408A95-89A7-4B19-B623-8C0459C7360E}" presName="overlap" presStyleCnt="0"/>
      <dgm:spPr/>
    </dgm:pt>
    <dgm:pt modelId="{8C09C9AB-BC89-47F6-A949-DF2E9ACA0FEA}" type="pres">
      <dgm:prSet presAssocID="{38408A95-89A7-4B19-B623-8C0459C7360E}" presName="chevronComposite2" presStyleCnt="0"/>
      <dgm:spPr/>
    </dgm:pt>
    <dgm:pt modelId="{0160470A-4AAE-4CDE-8B6C-C763BE3AB913}" type="pres">
      <dgm:prSet presAssocID="{38408A95-89A7-4B19-B623-8C0459C7360E}" presName="chevron2" presStyleLbl="sibTrans2D1" presStyleIdx="1" presStyleCnt="2"/>
      <dgm:spPr/>
    </dgm:pt>
    <dgm:pt modelId="{BA847098-EA5D-4614-9407-F5265F7B0734}" type="pres">
      <dgm:prSet presAssocID="{38408A95-89A7-4B19-B623-8C0459C7360E}" presName="spChevron2" presStyleCnt="0"/>
      <dgm:spPr/>
    </dgm:pt>
    <dgm:pt modelId="{D7153A3D-2431-49C9-80E1-84EA685707DF}" type="pres">
      <dgm:prSet presAssocID="{5AF658D9-8B3D-40EB-A40A-16B619711A00}" presName="last" presStyleCnt="0"/>
      <dgm:spPr/>
    </dgm:pt>
    <dgm:pt modelId="{976CA002-D865-43C4-A94D-B20AF3883415}" type="pres">
      <dgm:prSet presAssocID="{5AF658D9-8B3D-40EB-A40A-16B619711A00}" presName="circleTx" presStyleLbl="node1" presStyleIdx="18" presStyleCnt="19"/>
      <dgm:spPr/>
    </dgm:pt>
    <dgm:pt modelId="{1E3ACE9B-7703-4745-A020-AF3FD327EF33}" type="pres">
      <dgm:prSet presAssocID="{5AF658D9-8B3D-40EB-A40A-16B619711A00}" presName="desTxN" presStyleLbl="revTx" presStyleIdx="2" presStyleCnt="3">
        <dgm:presLayoutVars>
          <dgm:bulletEnabled val="1"/>
        </dgm:presLayoutVars>
      </dgm:prSet>
      <dgm:spPr/>
    </dgm:pt>
    <dgm:pt modelId="{8E7E69E7-7D72-4A05-879E-139E05474073}" type="pres">
      <dgm:prSet presAssocID="{5AF658D9-8B3D-40EB-A40A-16B619711A00}" presName="spN" presStyleCnt="0"/>
      <dgm:spPr/>
    </dgm:pt>
  </dgm:ptLst>
  <dgm:cxnLst>
    <dgm:cxn modelId="{ADE7F52B-D27B-4C30-890A-B5C9850DA83C}" type="presOf" srcId="{5AF658D9-8B3D-40EB-A40A-16B619711A00}" destId="{976CA002-D865-43C4-A94D-B20AF3883415}" srcOrd="0" destOrd="0" presId="urn:microsoft.com/office/officeart/2009/3/layout/RandomtoResultProcess"/>
    <dgm:cxn modelId="{B500F943-DCF2-413F-B15B-E4CD2174F3DB}" type="presOf" srcId="{BF14231E-F6F4-4117-B884-7127C286B854}" destId="{4937155F-3792-43F2-90F8-9A2A08DB0AAC}" srcOrd="0" destOrd="0" presId="urn:microsoft.com/office/officeart/2009/3/layout/RandomtoResultProcess"/>
    <dgm:cxn modelId="{43B88748-2460-47C4-B7A1-3AA559574B3C}" srcId="{0C97A579-D1BE-4C2A-9A91-DE04E3B43317}" destId="{BF14231E-F6F4-4117-B884-7127C286B854}" srcOrd="0" destOrd="0" parTransId="{68D21C4E-724A-4C2D-B241-09BEDE52BEA5}" sibTransId="{38408A95-89A7-4B19-B623-8C0459C7360E}"/>
    <dgm:cxn modelId="{5079B06E-65CD-421E-AA77-97E28A88ACC6}" srcId="{5AF658D9-8B3D-40EB-A40A-16B619711A00}" destId="{7DB0FFE8-EF4B-4C37-9E0D-9B4C05ADA83A}" srcOrd="0" destOrd="0" parTransId="{9A9AA21A-7616-4642-8306-EF2FFD77505B}" sibTransId="{8F47250C-BB8E-4DA3-9FB3-B7BDA68DEC38}"/>
    <dgm:cxn modelId="{98EE449F-E0E1-40ED-A2F3-F773EFDA4FAE}" type="presOf" srcId="{3367DF89-0C9B-4368-8B75-46AD112C2182}" destId="{EA7205E6-D671-4668-8869-D0D2B4762F92}" srcOrd="0" destOrd="0" presId="urn:microsoft.com/office/officeart/2009/3/layout/RandomtoResultProcess"/>
    <dgm:cxn modelId="{DAADEEA5-BB16-4A17-A3A7-2DB87ACC4A61}" srcId="{BF14231E-F6F4-4117-B884-7127C286B854}" destId="{3367DF89-0C9B-4368-8B75-46AD112C2182}" srcOrd="0" destOrd="0" parTransId="{B50D1A03-4A38-4F08-B93F-ADF68CD6F575}" sibTransId="{5F6A6CF2-2B37-43E7-A61E-A2948FC32353}"/>
    <dgm:cxn modelId="{80E74FB6-8807-48BD-A6A4-B56A26538B0B}" srcId="{0C97A579-D1BE-4C2A-9A91-DE04E3B43317}" destId="{5AF658D9-8B3D-40EB-A40A-16B619711A00}" srcOrd="1" destOrd="0" parTransId="{D049601A-FAA8-4156-9293-0BB862293875}" sibTransId="{E0D56458-8E6C-4251-946F-6F2DE7288B38}"/>
    <dgm:cxn modelId="{486306BE-60E6-40E6-B4D9-840BABACD382}" type="presOf" srcId="{0C97A579-D1BE-4C2A-9A91-DE04E3B43317}" destId="{09F0A434-159C-4A5D-95F3-E846110277DE}" srcOrd="0" destOrd="0" presId="urn:microsoft.com/office/officeart/2009/3/layout/RandomtoResultProcess"/>
    <dgm:cxn modelId="{B9D28AD1-FA70-4922-98DD-568BEAFE734D}" type="presOf" srcId="{7DB0FFE8-EF4B-4C37-9E0D-9B4C05ADA83A}" destId="{1E3ACE9B-7703-4745-A020-AF3FD327EF33}" srcOrd="0" destOrd="0" presId="urn:microsoft.com/office/officeart/2009/3/layout/RandomtoResultProcess"/>
    <dgm:cxn modelId="{E9FD7D83-2B70-4961-B537-58C51DE03E2A}" type="presParOf" srcId="{09F0A434-159C-4A5D-95F3-E846110277DE}" destId="{8C41BBA2-19A9-4340-97B6-3A7FDBEA5B94}" srcOrd="0" destOrd="0" presId="urn:microsoft.com/office/officeart/2009/3/layout/RandomtoResultProcess"/>
    <dgm:cxn modelId="{DBE914E4-8C62-421C-B326-A744110F071E}" type="presParOf" srcId="{8C41BBA2-19A9-4340-97B6-3A7FDBEA5B94}" destId="{4937155F-3792-43F2-90F8-9A2A08DB0AAC}" srcOrd="0" destOrd="0" presId="urn:microsoft.com/office/officeart/2009/3/layout/RandomtoResultProcess"/>
    <dgm:cxn modelId="{DC29E458-A55D-4DC6-93A0-CC82826C626C}" type="presParOf" srcId="{8C41BBA2-19A9-4340-97B6-3A7FDBEA5B94}" destId="{EA7205E6-D671-4668-8869-D0D2B4762F92}" srcOrd="1" destOrd="0" presId="urn:microsoft.com/office/officeart/2009/3/layout/RandomtoResultProcess"/>
    <dgm:cxn modelId="{26B58E34-AEA6-4BA3-8319-D939862EFA49}" type="presParOf" srcId="{8C41BBA2-19A9-4340-97B6-3A7FDBEA5B94}" destId="{473C91A8-2878-4F29-B0E4-D5ED20AEB058}" srcOrd="2" destOrd="0" presId="urn:microsoft.com/office/officeart/2009/3/layout/RandomtoResultProcess"/>
    <dgm:cxn modelId="{A539B440-0D06-46F9-845A-202A7C44FB70}" type="presParOf" srcId="{8C41BBA2-19A9-4340-97B6-3A7FDBEA5B94}" destId="{38079C38-F4B0-428C-BEA8-8BA8C649DDBE}" srcOrd="3" destOrd="0" presId="urn:microsoft.com/office/officeart/2009/3/layout/RandomtoResultProcess"/>
    <dgm:cxn modelId="{283D058C-BD38-4676-A5E5-E040CFC8D5EB}" type="presParOf" srcId="{8C41BBA2-19A9-4340-97B6-3A7FDBEA5B94}" destId="{BB9D5308-32EE-4CD1-9C73-79DCD453932A}" srcOrd="4" destOrd="0" presId="urn:microsoft.com/office/officeart/2009/3/layout/RandomtoResultProcess"/>
    <dgm:cxn modelId="{89B8EFA0-4981-4A76-BCD5-1E7969A8C5F3}" type="presParOf" srcId="{8C41BBA2-19A9-4340-97B6-3A7FDBEA5B94}" destId="{53234492-1AC2-4765-A383-7FB4409CADD3}" srcOrd="5" destOrd="0" presId="urn:microsoft.com/office/officeart/2009/3/layout/RandomtoResultProcess"/>
    <dgm:cxn modelId="{A0A474DD-C26D-458F-8071-FAAFAF94B262}" type="presParOf" srcId="{8C41BBA2-19A9-4340-97B6-3A7FDBEA5B94}" destId="{E62826BA-C714-42DF-8AA2-54C310E2DD43}" srcOrd="6" destOrd="0" presId="urn:microsoft.com/office/officeart/2009/3/layout/RandomtoResultProcess"/>
    <dgm:cxn modelId="{A1710B13-D754-47A6-98BE-B56D19C07B98}" type="presParOf" srcId="{8C41BBA2-19A9-4340-97B6-3A7FDBEA5B94}" destId="{52861A83-A9ED-4205-89CE-FA43420D24D2}" srcOrd="7" destOrd="0" presId="urn:microsoft.com/office/officeart/2009/3/layout/RandomtoResultProcess"/>
    <dgm:cxn modelId="{ABF66F04-D9CE-42AF-8405-66145CE9B83C}" type="presParOf" srcId="{8C41BBA2-19A9-4340-97B6-3A7FDBEA5B94}" destId="{59D1B977-21C3-4E69-89B2-84DBA11F0024}" srcOrd="8" destOrd="0" presId="urn:microsoft.com/office/officeart/2009/3/layout/RandomtoResultProcess"/>
    <dgm:cxn modelId="{E1E984A3-0A09-4C8D-8F72-F90E4488664D}" type="presParOf" srcId="{8C41BBA2-19A9-4340-97B6-3A7FDBEA5B94}" destId="{F736A69D-3888-4D2F-B9FA-7C252BB741DA}" srcOrd="9" destOrd="0" presId="urn:microsoft.com/office/officeart/2009/3/layout/RandomtoResultProcess"/>
    <dgm:cxn modelId="{282A5999-1FF3-426E-B432-6DC67B908A7D}" type="presParOf" srcId="{8C41BBA2-19A9-4340-97B6-3A7FDBEA5B94}" destId="{58790FA6-5B38-4055-9EAA-4E6CF5759FB5}" srcOrd="10" destOrd="0" presId="urn:microsoft.com/office/officeart/2009/3/layout/RandomtoResultProcess"/>
    <dgm:cxn modelId="{DBC58953-74A2-4EE1-B7E5-6EC0BF607EDA}" type="presParOf" srcId="{8C41BBA2-19A9-4340-97B6-3A7FDBEA5B94}" destId="{6D47169E-93A0-468C-91AA-9F8B282A1F52}" srcOrd="11" destOrd="0" presId="urn:microsoft.com/office/officeart/2009/3/layout/RandomtoResultProcess"/>
    <dgm:cxn modelId="{3A07AB3C-9B1A-4438-AD91-8D9A7BC77108}" type="presParOf" srcId="{8C41BBA2-19A9-4340-97B6-3A7FDBEA5B94}" destId="{5A388FD5-03DE-4734-9374-6FEF5BA667A9}" srcOrd="12" destOrd="0" presId="urn:microsoft.com/office/officeart/2009/3/layout/RandomtoResultProcess"/>
    <dgm:cxn modelId="{8F813231-D991-4905-AC3D-672D2444FD6F}" type="presParOf" srcId="{8C41BBA2-19A9-4340-97B6-3A7FDBEA5B94}" destId="{EB382DF0-5DED-43DE-951A-B756DB44FF80}" srcOrd="13" destOrd="0" presId="urn:microsoft.com/office/officeart/2009/3/layout/RandomtoResultProcess"/>
    <dgm:cxn modelId="{06423B24-177A-452D-BB9D-A99DAEFB0E31}" type="presParOf" srcId="{8C41BBA2-19A9-4340-97B6-3A7FDBEA5B94}" destId="{D7654C47-7CE1-4559-AE4B-D3D0346DB3B4}" srcOrd="14" destOrd="0" presId="urn:microsoft.com/office/officeart/2009/3/layout/RandomtoResultProcess"/>
    <dgm:cxn modelId="{8810E5AB-BB0A-4EC7-BC94-1BCFBF37B518}" type="presParOf" srcId="{8C41BBA2-19A9-4340-97B6-3A7FDBEA5B94}" destId="{F903478F-3207-409E-ACB5-26972E017D83}" srcOrd="15" destOrd="0" presId="urn:microsoft.com/office/officeart/2009/3/layout/RandomtoResultProcess"/>
    <dgm:cxn modelId="{11BCAAE8-3C89-4E2E-818E-14F632D94084}" type="presParOf" srcId="{8C41BBA2-19A9-4340-97B6-3A7FDBEA5B94}" destId="{F8AA0649-183A-4372-B51A-F58C93321F2D}" srcOrd="16" destOrd="0" presId="urn:microsoft.com/office/officeart/2009/3/layout/RandomtoResultProcess"/>
    <dgm:cxn modelId="{841B2ED8-1386-4C41-B543-8FDD7B74F014}" type="presParOf" srcId="{8C41BBA2-19A9-4340-97B6-3A7FDBEA5B94}" destId="{CDCB49EB-42AB-4319-8E10-52951A04B39E}" srcOrd="17" destOrd="0" presId="urn:microsoft.com/office/officeart/2009/3/layout/RandomtoResultProcess"/>
    <dgm:cxn modelId="{C07B215D-A574-4EF5-AA0F-EAECAB1D450D}" type="presParOf" srcId="{8C41BBA2-19A9-4340-97B6-3A7FDBEA5B94}" destId="{EF80BEA1-2E9A-43FA-A854-614EDB4AE5F2}" srcOrd="18" destOrd="0" presId="urn:microsoft.com/office/officeart/2009/3/layout/RandomtoResultProcess"/>
    <dgm:cxn modelId="{B89D48F8-FB91-4EE4-AF4B-E37FE9D78A5A}" type="presParOf" srcId="{8C41BBA2-19A9-4340-97B6-3A7FDBEA5B94}" destId="{85E70736-41FF-45CA-A1FE-70109D15F741}" srcOrd="19" destOrd="0" presId="urn:microsoft.com/office/officeart/2009/3/layout/RandomtoResultProcess"/>
    <dgm:cxn modelId="{F544FF44-2866-4BD6-B5E1-2197E94FD02A}" type="presParOf" srcId="{09F0A434-159C-4A5D-95F3-E846110277DE}" destId="{3720356C-3A3C-43A0-9205-B5AFA6868A7A}" srcOrd="1" destOrd="0" presId="urn:microsoft.com/office/officeart/2009/3/layout/RandomtoResultProcess"/>
    <dgm:cxn modelId="{88A5D103-FE31-4263-8372-A82301B126C5}" type="presParOf" srcId="{3720356C-3A3C-43A0-9205-B5AFA6868A7A}" destId="{129FC98B-CB41-43F9-9233-C0BFD8E41714}" srcOrd="0" destOrd="0" presId="urn:microsoft.com/office/officeart/2009/3/layout/RandomtoResultProcess"/>
    <dgm:cxn modelId="{E7B65C8A-C452-4253-9729-02B97E8BF7A5}" type="presParOf" srcId="{3720356C-3A3C-43A0-9205-B5AFA6868A7A}" destId="{083D75D1-CCDD-45D6-A990-1C8AEACA53A4}" srcOrd="1" destOrd="0" presId="urn:microsoft.com/office/officeart/2009/3/layout/RandomtoResultProcess"/>
    <dgm:cxn modelId="{E717BDC9-6C44-489D-B1DF-1F2D28CE02AA}" type="presParOf" srcId="{09F0A434-159C-4A5D-95F3-E846110277DE}" destId="{6353DD24-B4A9-4120-B7B6-79EC9F3A3599}" srcOrd="2" destOrd="0" presId="urn:microsoft.com/office/officeart/2009/3/layout/RandomtoResultProcess"/>
    <dgm:cxn modelId="{7F53F2DE-FA78-494E-AFAC-18EE0C48483E}" type="presParOf" srcId="{09F0A434-159C-4A5D-95F3-E846110277DE}" destId="{8C09C9AB-BC89-47F6-A949-DF2E9ACA0FEA}" srcOrd="3" destOrd="0" presId="urn:microsoft.com/office/officeart/2009/3/layout/RandomtoResultProcess"/>
    <dgm:cxn modelId="{E5E6AAD7-43B2-4A3B-8576-8694FFA91BAC}" type="presParOf" srcId="{8C09C9AB-BC89-47F6-A949-DF2E9ACA0FEA}" destId="{0160470A-4AAE-4CDE-8B6C-C763BE3AB913}" srcOrd="0" destOrd="0" presId="urn:microsoft.com/office/officeart/2009/3/layout/RandomtoResultProcess"/>
    <dgm:cxn modelId="{5F60819F-6D44-4748-B8C5-C9C56C7CE4F8}" type="presParOf" srcId="{8C09C9AB-BC89-47F6-A949-DF2E9ACA0FEA}" destId="{BA847098-EA5D-4614-9407-F5265F7B0734}" srcOrd="1" destOrd="0" presId="urn:microsoft.com/office/officeart/2009/3/layout/RandomtoResultProcess"/>
    <dgm:cxn modelId="{EA9BCD9D-1C27-4858-A209-10690782263C}" type="presParOf" srcId="{09F0A434-159C-4A5D-95F3-E846110277DE}" destId="{D7153A3D-2431-49C9-80E1-84EA685707DF}" srcOrd="4" destOrd="0" presId="urn:microsoft.com/office/officeart/2009/3/layout/RandomtoResultProcess"/>
    <dgm:cxn modelId="{90107F62-3039-4088-8A60-288CAAD9371E}" type="presParOf" srcId="{D7153A3D-2431-49C9-80E1-84EA685707DF}" destId="{976CA002-D865-43C4-A94D-B20AF3883415}" srcOrd="0" destOrd="0" presId="urn:microsoft.com/office/officeart/2009/3/layout/RandomtoResultProcess"/>
    <dgm:cxn modelId="{F0B314E1-A59C-482E-9D39-9B9F06806B3F}" type="presParOf" srcId="{D7153A3D-2431-49C9-80E1-84EA685707DF}" destId="{1E3ACE9B-7703-4745-A020-AF3FD327EF33}" srcOrd="1" destOrd="0" presId="urn:microsoft.com/office/officeart/2009/3/layout/RandomtoResultProcess"/>
    <dgm:cxn modelId="{67AD0E5B-0321-4DBB-BFEB-E8BE6B42B0DD}" type="presParOf" srcId="{D7153A3D-2431-49C9-80E1-84EA685707DF}" destId="{8E7E69E7-7D72-4A05-879E-139E05474073}" srcOrd="2" destOrd="0" presId="urn:microsoft.com/office/officeart/2009/3/layout/RandomtoResultProcess"/>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37155F-3792-43F2-90F8-9A2A08DB0AAC}">
      <dsp:nvSpPr>
        <dsp:cNvPr id="0" name=""/>
        <dsp:cNvSpPr/>
      </dsp:nvSpPr>
      <dsp:spPr>
        <a:xfrm>
          <a:off x="1593513" y="780341"/>
          <a:ext cx="2189733" cy="721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l-GR" sz="2000" b="1" kern="1200">
              <a:effectLst/>
            </a:rPr>
            <a:t>Ξένες ερευνητικές εργασίες &amp; πηγές</a:t>
          </a:r>
        </a:p>
      </dsp:txBody>
      <dsp:txXfrm>
        <a:off x="1593513" y="780341"/>
        <a:ext cx="2189733" cy="721616"/>
      </dsp:txXfrm>
    </dsp:sp>
    <dsp:sp modelId="{EA7205E6-D671-4668-8869-D0D2B4762F92}">
      <dsp:nvSpPr>
        <dsp:cNvPr id="0" name=""/>
        <dsp:cNvSpPr/>
      </dsp:nvSpPr>
      <dsp:spPr>
        <a:xfrm>
          <a:off x="1593513" y="2301982"/>
          <a:ext cx="2189733" cy="1351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l-GR" sz="2200" b="1" kern="1200"/>
            <a:t>Βιβλιογραφία</a:t>
          </a:r>
          <a:r>
            <a:rPr lang="el-GR" sz="2200" kern="1200"/>
            <a:t> </a:t>
          </a:r>
        </a:p>
      </dsp:txBody>
      <dsp:txXfrm>
        <a:off x="1593513" y="2301982"/>
        <a:ext cx="2189733" cy="1351958"/>
      </dsp:txXfrm>
    </dsp:sp>
    <dsp:sp modelId="{473C91A8-2878-4F29-B0E4-D5ED20AEB058}">
      <dsp:nvSpPr>
        <dsp:cNvPr id="0" name=""/>
        <dsp:cNvSpPr/>
      </dsp:nvSpPr>
      <dsp:spPr>
        <a:xfrm>
          <a:off x="1591024" y="560870"/>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079C38-F4B0-428C-BEA8-8BA8C649DDBE}">
      <dsp:nvSpPr>
        <dsp:cNvPr id="0" name=""/>
        <dsp:cNvSpPr/>
      </dsp:nvSpPr>
      <dsp:spPr>
        <a:xfrm>
          <a:off x="1712953" y="317013"/>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9D5308-32EE-4CD1-9C73-79DCD453932A}">
      <dsp:nvSpPr>
        <dsp:cNvPr id="0" name=""/>
        <dsp:cNvSpPr/>
      </dsp:nvSpPr>
      <dsp:spPr>
        <a:xfrm>
          <a:off x="2005581" y="365785"/>
          <a:ext cx="273716" cy="273716"/>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234492-1AC2-4765-A383-7FB4409CADD3}">
      <dsp:nvSpPr>
        <dsp:cNvPr id="0" name=""/>
        <dsp:cNvSpPr/>
      </dsp:nvSpPr>
      <dsp:spPr>
        <a:xfrm>
          <a:off x="2249437" y="97542"/>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2826BA-C714-42DF-8AA2-54C310E2DD43}">
      <dsp:nvSpPr>
        <dsp:cNvPr id="0" name=""/>
        <dsp:cNvSpPr/>
      </dsp:nvSpPr>
      <dsp:spPr>
        <a:xfrm>
          <a:off x="2566451" y="0"/>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861A83-A9ED-4205-89CE-FA43420D24D2}">
      <dsp:nvSpPr>
        <dsp:cNvPr id="0" name=""/>
        <dsp:cNvSpPr/>
      </dsp:nvSpPr>
      <dsp:spPr>
        <a:xfrm>
          <a:off x="2956622" y="170699"/>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D1B977-21C3-4E69-89B2-84DBA11F0024}">
      <dsp:nvSpPr>
        <dsp:cNvPr id="0" name=""/>
        <dsp:cNvSpPr/>
      </dsp:nvSpPr>
      <dsp:spPr>
        <a:xfrm>
          <a:off x="3200479" y="292628"/>
          <a:ext cx="273716" cy="273716"/>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36A69D-3888-4D2F-B9FA-7C252BB741DA}">
      <dsp:nvSpPr>
        <dsp:cNvPr id="0" name=""/>
        <dsp:cNvSpPr/>
      </dsp:nvSpPr>
      <dsp:spPr>
        <a:xfrm>
          <a:off x="3541878" y="560870"/>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790FA6-5B38-4055-9EAA-4E6CF5759FB5}">
      <dsp:nvSpPr>
        <dsp:cNvPr id="0" name=""/>
        <dsp:cNvSpPr/>
      </dsp:nvSpPr>
      <dsp:spPr>
        <a:xfrm>
          <a:off x="3688192" y="829112"/>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47169E-93A0-468C-91AA-9F8B282A1F52}">
      <dsp:nvSpPr>
        <dsp:cNvPr id="0" name=""/>
        <dsp:cNvSpPr/>
      </dsp:nvSpPr>
      <dsp:spPr>
        <a:xfrm>
          <a:off x="2420137" y="317013"/>
          <a:ext cx="447900" cy="447900"/>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388FD5-03DE-4734-9374-6FEF5BA667A9}">
      <dsp:nvSpPr>
        <dsp:cNvPr id="0" name=""/>
        <dsp:cNvSpPr/>
      </dsp:nvSpPr>
      <dsp:spPr>
        <a:xfrm>
          <a:off x="1469096" y="1243669"/>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382DF0-5DED-43DE-951A-B756DB44FF80}">
      <dsp:nvSpPr>
        <dsp:cNvPr id="0" name=""/>
        <dsp:cNvSpPr/>
      </dsp:nvSpPr>
      <dsp:spPr>
        <a:xfrm>
          <a:off x="1615410" y="1463140"/>
          <a:ext cx="273716" cy="273716"/>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654C47-7CE1-4559-AE4B-D3D0346DB3B4}">
      <dsp:nvSpPr>
        <dsp:cNvPr id="0" name=""/>
        <dsp:cNvSpPr/>
      </dsp:nvSpPr>
      <dsp:spPr>
        <a:xfrm>
          <a:off x="1981195" y="1658225"/>
          <a:ext cx="398133" cy="39813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03478F-3207-409E-ACB5-26972E017D83}">
      <dsp:nvSpPr>
        <dsp:cNvPr id="0" name=""/>
        <dsp:cNvSpPr/>
      </dsp:nvSpPr>
      <dsp:spPr>
        <a:xfrm>
          <a:off x="2493294" y="1975239"/>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AA0649-183A-4372-B51A-F58C93321F2D}">
      <dsp:nvSpPr>
        <dsp:cNvPr id="0" name=""/>
        <dsp:cNvSpPr/>
      </dsp:nvSpPr>
      <dsp:spPr>
        <a:xfrm>
          <a:off x="2590837" y="1658225"/>
          <a:ext cx="273716" cy="273716"/>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CB49EB-42AB-4319-8E10-52951A04B39E}">
      <dsp:nvSpPr>
        <dsp:cNvPr id="0" name=""/>
        <dsp:cNvSpPr/>
      </dsp:nvSpPr>
      <dsp:spPr>
        <a:xfrm>
          <a:off x="2834694" y="1999625"/>
          <a:ext cx="174183" cy="17418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80BEA1-2E9A-43FA-A854-614EDB4AE5F2}">
      <dsp:nvSpPr>
        <dsp:cNvPr id="0" name=""/>
        <dsp:cNvSpPr/>
      </dsp:nvSpPr>
      <dsp:spPr>
        <a:xfrm>
          <a:off x="3054165" y="1609454"/>
          <a:ext cx="398133" cy="39813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E70736-41FF-45CA-A1FE-70109D15F741}">
      <dsp:nvSpPr>
        <dsp:cNvPr id="0" name=""/>
        <dsp:cNvSpPr/>
      </dsp:nvSpPr>
      <dsp:spPr>
        <a:xfrm>
          <a:off x="3590649" y="1511911"/>
          <a:ext cx="273716" cy="273716"/>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9FC98B-CB41-43F9-9233-C0BFD8E41714}">
      <dsp:nvSpPr>
        <dsp:cNvPr id="0" name=""/>
        <dsp:cNvSpPr/>
      </dsp:nvSpPr>
      <dsp:spPr>
        <a:xfrm>
          <a:off x="3864366" y="365379"/>
          <a:ext cx="803867" cy="1534669"/>
        </a:xfrm>
        <a:prstGeom prst="chevron">
          <a:avLst>
            <a:gd name="adj" fmla="val 6231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160470A-4AAE-4CDE-8B6C-C763BE3AB913}">
      <dsp:nvSpPr>
        <dsp:cNvPr id="0" name=""/>
        <dsp:cNvSpPr/>
      </dsp:nvSpPr>
      <dsp:spPr>
        <a:xfrm>
          <a:off x="4522075" y="365379"/>
          <a:ext cx="803867" cy="1534669"/>
        </a:xfrm>
        <a:prstGeom prst="chevron">
          <a:avLst>
            <a:gd name="adj" fmla="val 6231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6CA002-D865-43C4-A94D-B20AF3883415}">
      <dsp:nvSpPr>
        <dsp:cNvPr id="0" name=""/>
        <dsp:cNvSpPr/>
      </dsp:nvSpPr>
      <dsp:spPr>
        <a:xfrm>
          <a:off x="5490370" y="256506"/>
          <a:ext cx="1863509" cy="1863509"/>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l-GR" sz="2000" b="1" kern="1200">
              <a:effectLst>
                <a:outerShdw blurRad="38100" dist="38100" dir="2700000" algn="tl">
                  <a:srgbClr val="000000">
                    <a:alpha val="43137"/>
                  </a:srgbClr>
                </a:outerShdw>
              </a:effectLst>
            </a:rPr>
            <a:t>Η δική μου ερευνητική εργασία</a:t>
          </a:r>
        </a:p>
      </dsp:txBody>
      <dsp:txXfrm>
        <a:off x="5763275" y="529411"/>
        <a:ext cx="1317699" cy="1317699"/>
      </dsp:txXfrm>
    </dsp:sp>
    <dsp:sp modelId="{1E3ACE9B-7703-4745-A020-AF3FD327EF33}">
      <dsp:nvSpPr>
        <dsp:cNvPr id="0" name=""/>
        <dsp:cNvSpPr/>
      </dsp:nvSpPr>
      <dsp:spPr>
        <a:xfrm>
          <a:off x="5325942" y="2301982"/>
          <a:ext cx="2192364" cy="1351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l-GR" sz="2200" b="1" kern="1200"/>
            <a:t>Βιβλιογραφικές αναφορές</a:t>
          </a:r>
        </a:p>
      </dsp:txBody>
      <dsp:txXfrm>
        <a:off x="5325942" y="2301982"/>
        <a:ext cx="2192364" cy="1351958"/>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6C410CB3-F0A7-4BA7-A54B-5A491FD79C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6BAFDE27-368B-434A-AA53-245D7F5EFB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4123C4-5564-40E3-A928-8173D0F8CAE9}" type="datetimeFigureOut">
              <a:rPr lang="el-GR" smtClean="0"/>
              <a:t>17/5/2022</a:t>
            </a:fld>
            <a:endParaRPr lang="el-GR"/>
          </a:p>
        </p:txBody>
      </p:sp>
      <p:sp>
        <p:nvSpPr>
          <p:cNvPr id="4" name="Θέση υποσέλιδου 3">
            <a:extLst>
              <a:ext uri="{FF2B5EF4-FFF2-40B4-BE49-F238E27FC236}">
                <a16:creationId xmlns:a16="http://schemas.microsoft.com/office/drawing/2014/main" id="{2244D730-1ABA-4535-85B0-277628020DD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3573C17D-307C-4814-B347-A018627E133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BC4E0F-CC39-4294-BD22-87664BF4F465}" type="slidenum">
              <a:rPr lang="el-GR" smtClean="0"/>
              <a:t>‹#›</a:t>
            </a:fld>
            <a:endParaRPr lang="el-GR"/>
          </a:p>
        </p:txBody>
      </p:sp>
    </p:spTree>
    <p:extLst>
      <p:ext uri="{BB962C8B-B14F-4D97-AF65-F5344CB8AC3E}">
        <p14:creationId xmlns:p14="http://schemas.microsoft.com/office/powerpoint/2010/main" val="2822277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47485D-6674-40A7-8ADD-11EDD6DB705C}" type="datetimeFigureOut">
              <a:rPr lang="el-GR" smtClean="0"/>
              <a:t>17/5/2022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D749F0-F522-416B-8852-DFF56D65D3C0}" type="slidenum">
              <a:rPr lang="el-GR" smtClean="0"/>
              <a:t>‹#›</a:t>
            </a:fld>
            <a:endParaRPr lang="el-GR"/>
          </a:p>
        </p:txBody>
      </p:sp>
      <p:pic>
        <p:nvPicPr>
          <p:cNvPr id="9" name="Εικόνα 8">
            <a:extLst>
              <a:ext uri="{FF2B5EF4-FFF2-40B4-BE49-F238E27FC236}">
                <a16:creationId xmlns:a16="http://schemas.microsoft.com/office/drawing/2014/main" id="{15AB1941-3F8F-4DBE-93D5-7513B1ECFE27}"/>
              </a:ext>
            </a:extLst>
          </p:cNvPr>
          <p:cNvPicPr>
            <a:picLocks noChangeAspect="1"/>
          </p:cNvPicPr>
          <p:nvPr/>
        </p:nvPicPr>
        <p:blipFill>
          <a:blip r:embed="rId2"/>
          <a:stretch>
            <a:fillRect/>
          </a:stretch>
        </p:blipFill>
        <p:spPr>
          <a:xfrm>
            <a:off x="49212" y="0"/>
            <a:ext cx="2252663" cy="395288"/>
          </a:xfrm>
          <a:prstGeom prst="rect">
            <a:avLst/>
          </a:prstGeom>
        </p:spPr>
      </p:pic>
    </p:spTree>
    <p:extLst>
      <p:ext uri="{BB962C8B-B14F-4D97-AF65-F5344CB8AC3E}">
        <p14:creationId xmlns:p14="http://schemas.microsoft.com/office/powerpoint/2010/main" val="799103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D6753D7-CC8F-4E80-82F6-C470576A220F}" type="slidenum">
              <a:rPr lang="el-GR" smtClean="0"/>
              <a:t>4</a:t>
            </a:fld>
            <a:endParaRPr lang="el-GR"/>
          </a:p>
        </p:txBody>
      </p:sp>
      <p:sp>
        <p:nvSpPr>
          <p:cNvPr id="5" name="Date Placeholder 4"/>
          <p:cNvSpPr>
            <a:spLocks noGrp="1"/>
          </p:cNvSpPr>
          <p:nvPr>
            <p:ph type="dt" idx="11"/>
          </p:nvPr>
        </p:nvSpPr>
        <p:spPr/>
        <p:txBody>
          <a:bodyPr/>
          <a:lstStyle/>
          <a:p>
            <a:r>
              <a:rPr lang="el-GR"/>
              <a:t>19/12/2017</a:t>
            </a:r>
          </a:p>
        </p:txBody>
      </p:sp>
      <p:sp>
        <p:nvSpPr>
          <p:cNvPr id="6" name="Footer Placeholder 5"/>
          <p:cNvSpPr>
            <a:spLocks noGrp="1"/>
          </p:cNvSpPr>
          <p:nvPr>
            <p:ph type="ftr" sz="quarter" idx="12"/>
          </p:nvPr>
        </p:nvSpPr>
        <p:spPr/>
        <p:txBody>
          <a:bodyPr/>
          <a:lstStyle/>
          <a:p>
            <a:r>
              <a:rPr lang="el-GR"/>
              <a:t>Γλυκερία Φραγκιαδάκη</a:t>
            </a:r>
          </a:p>
        </p:txBody>
      </p:sp>
    </p:spTree>
    <p:extLst>
      <p:ext uri="{BB962C8B-B14F-4D97-AF65-F5344CB8AC3E}">
        <p14:creationId xmlns:p14="http://schemas.microsoft.com/office/powerpoint/2010/main" val="223454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Η Μαρία πρέπει να προσδιορίσει τους όρους-κλειδιά που θα τη βοηθήσουν να εντοπίσει τη βιβλιογραφία πάνω στην οπλοκατοχή από μαθητές λυκείου. Αφού σκεφτεί πώς θα </a:t>
            </a:r>
            <a:r>
              <a:rPr lang="el-GR" dirty="0" err="1"/>
              <a:t>μπο¬ρούσε</a:t>
            </a:r>
            <a:r>
              <a:rPr lang="el-GR" dirty="0"/>
              <a:t> να ξεκινήσει, γράφει έναν τίτλο εργασίας, "Οπλοκατοχή από Μαθητές Λυκείου". </a:t>
            </a:r>
            <a:r>
              <a:rPr lang="el-GR" dirty="0" err="1"/>
              <a:t>Ξε¬κινά</a:t>
            </a:r>
            <a:r>
              <a:rPr lang="el-GR" dirty="0"/>
              <a:t> πηγαίνοντας στον </a:t>
            </a:r>
            <a:r>
              <a:rPr lang="el-GR" dirty="0" err="1"/>
              <a:t>Ιστότοπο</a:t>
            </a:r>
            <a:r>
              <a:rPr lang="el-GR" dirty="0"/>
              <a:t> του </a:t>
            </a:r>
            <a:r>
              <a:rPr lang="el-GR" dirty="0" err="1"/>
              <a:t>ERIC</a:t>
            </a:r>
            <a:r>
              <a:rPr lang="el-GR" dirty="0"/>
              <a:t> και εισάγει τις λέξεις </a:t>
            </a:r>
            <a:r>
              <a:rPr lang="el-GR" dirty="0" err="1"/>
              <a:t>weapon</a:t>
            </a:r>
            <a:r>
              <a:rPr lang="el-GR" dirty="0"/>
              <a:t> </a:t>
            </a:r>
            <a:r>
              <a:rPr lang="el-GR" dirty="0" err="1"/>
              <a:t>possession</a:t>
            </a:r>
            <a:r>
              <a:rPr lang="el-GR" dirty="0"/>
              <a:t> (οπλοκατοχή) στη διαδικασία της αναζήτησης όρων. Εξετάζει τα άρθρα που αναφέρονται στην έρευνα της και πιστεύει ότι περιορίζοντας την αναζήτηση της σε μαθητές λυκείου θα εξασφαλίσει πιο εστιασμένες αναφορές στη βιβλιογραφία. Έπειτα χρησιμοποιεί την επιλογή της αναζήτησης μέσα στα αποτελέσματα και προσθέτει και άλλους όρους, </a:t>
            </a:r>
            <a:r>
              <a:rPr lang="el-GR" dirty="0" err="1"/>
              <a:t>high</a:t>
            </a:r>
            <a:r>
              <a:rPr lang="el-GR" dirty="0"/>
              <a:t> </a:t>
            </a:r>
            <a:r>
              <a:rPr lang="el-GR" dirty="0" err="1"/>
              <a:t>school</a:t>
            </a:r>
            <a:r>
              <a:rPr lang="el-GR" dirty="0"/>
              <a:t> </a:t>
            </a:r>
            <a:r>
              <a:rPr lang="el-GR" dirty="0" err="1"/>
              <a:t>stu¬dents</a:t>
            </a:r>
            <a:r>
              <a:rPr lang="el-GR" dirty="0"/>
              <a:t> (μαθητές λυκείου). Έχει πλέον περιορίσει επαρκώς την αναζήτηση της και θα εξετάσει προσεκτικά τις παραπομπές στη βιβλιογραφία, τις οποίες έχει αποφέρει η αναζήτηση της. Προσπαθήστε τώρα να επαναλάβετε τη διαδικασία της Μαρίας και εσείς. Εντοπίστε τον </a:t>
            </a:r>
            <a:r>
              <a:rPr lang="el-GR" dirty="0" err="1"/>
              <a:t>Ιστότοπο</a:t>
            </a:r>
            <a:r>
              <a:rPr lang="el-GR" dirty="0"/>
              <a:t> του </a:t>
            </a:r>
            <a:r>
              <a:rPr lang="el-GR" dirty="0" err="1"/>
              <a:t>ERIC</a:t>
            </a:r>
            <a:r>
              <a:rPr lang="el-GR" dirty="0"/>
              <a:t> και εισάγετε τους όρους της Μαρίας στη βάση δεδομένων του </a:t>
            </a:r>
            <a:r>
              <a:rPr lang="el-GR" dirty="0" err="1"/>
              <a:t>ERIC</a:t>
            </a:r>
            <a:r>
              <a:rPr lang="el-GR" dirty="0"/>
              <a:t>.</a:t>
            </a:r>
          </a:p>
        </p:txBody>
      </p:sp>
      <p:sp>
        <p:nvSpPr>
          <p:cNvPr id="4" name="Θέση αριθμού διαφάνειας 3"/>
          <p:cNvSpPr>
            <a:spLocks noGrp="1"/>
          </p:cNvSpPr>
          <p:nvPr>
            <p:ph type="sldNum" sz="quarter" idx="5"/>
          </p:nvPr>
        </p:nvSpPr>
        <p:spPr/>
        <p:txBody>
          <a:bodyPr/>
          <a:lstStyle/>
          <a:p>
            <a:fld id="{6A5B4CE6-0AF7-4687-A24C-DDD10EC90556}" type="slidenum">
              <a:rPr lang="el-GR" smtClean="0"/>
              <a:t>6</a:t>
            </a:fld>
            <a:endParaRPr lang="el-GR"/>
          </a:p>
        </p:txBody>
      </p:sp>
    </p:spTree>
    <p:extLst>
      <p:ext uri="{BB962C8B-B14F-4D97-AF65-F5344CB8AC3E}">
        <p14:creationId xmlns:p14="http://schemas.microsoft.com/office/powerpoint/2010/main" val="1469423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r>
              <a:rPr lang="el-GR"/>
              <a:t>19/12/2017</a:t>
            </a:r>
          </a:p>
        </p:txBody>
      </p:sp>
      <p:sp>
        <p:nvSpPr>
          <p:cNvPr id="5" name="Footer Placeholder 4"/>
          <p:cNvSpPr>
            <a:spLocks noGrp="1"/>
          </p:cNvSpPr>
          <p:nvPr>
            <p:ph type="ftr" sz="quarter" idx="11"/>
          </p:nvPr>
        </p:nvSpPr>
        <p:spPr/>
        <p:txBody>
          <a:bodyPr/>
          <a:lstStyle/>
          <a:p>
            <a:r>
              <a:rPr lang="el-GR"/>
              <a:t>Επιμέλεια ΚΛ</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1509106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r>
              <a:rPr lang="el-GR"/>
              <a:t>19/12/2017</a:t>
            </a:r>
          </a:p>
        </p:txBody>
      </p:sp>
      <p:sp>
        <p:nvSpPr>
          <p:cNvPr id="5" name="Footer Placeholder 4"/>
          <p:cNvSpPr>
            <a:spLocks noGrp="1"/>
          </p:cNvSpPr>
          <p:nvPr>
            <p:ph type="ftr" sz="quarter" idx="11"/>
          </p:nvPr>
        </p:nvSpPr>
        <p:spPr/>
        <p:txBody>
          <a:bodyPr/>
          <a:lstStyle/>
          <a:p>
            <a:r>
              <a:rPr lang="el-GR"/>
              <a:t>Επιμέλεια ΚΛ</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378198837"/>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r>
              <a:rPr lang="el-GR"/>
              <a:t>19/12/2017</a:t>
            </a:r>
          </a:p>
        </p:txBody>
      </p:sp>
      <p:sp>
        <p:nvSpPr>
          <p:cNvPr id="5" name="Footer Placeholder 4"/>
          <p:cNvSpPr>
            <a:spLocks noGrp="1"/>
          </p:cNvSpPr>
          <p:nvPr>
            <p:ph type="ftr" sz="quarter" idx="11"/>
          </p:nvPr>
        </p:nvSpPr>
        <p:spPr/>
        <p:txBody>
          <a:bodyPr/>
          <a:lstStyle/>
          <a:p>
            <a:r>
              <a:rPr lang="el-GR"/>
              <a:t>Επιμέλεια ΚΛ</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6AEA6F1-7F91-4DBB-BA4E-F976FE40F1DC}"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81335241"/>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r>
              <a:rPr lang="el-GR"/>
              <a:t>19/12/2017</a:t>
            </a:r>
          </a:p>
        </p:txBody>
      </p:sp>
      <p:sp>
        <p:nvSpPr>
          <p:cNvPr id="6" name="Footer Placeholder 5"/>
          <p:cNvSpPr>
            <a:spLocks noGrp="1"/>
          </p:cNvSpPr>
          <p:nvPr>
            <p:ph type="ftr" sz="quarter" idx="11"/>
          </p:nvPr>
        </p:nvSpPr>
        <p:spPr/>
        <p:txBody>
          <a:bodyPr/>
          <a:lstStyle/>
          <a:p>
            <a:r>
              <a:rPr lang="el-GR"/>
              <a:t>Επιμέλεια ΚΛ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3663597132"/>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r>
              <a:rPr lang="el-GR"/>
              <a:t>19/12/2017</a:t>
            </a:r>
          </a:p>
        </p:txBody>
      </p:sp>
      <p:sp>
        <p:nvSpPr>
          <p:cNvPr id="6" name="Footer Placeholder 5"/>
          <p:cNvSpPr>
            <a:spLocks noGrp="1"/>
          </p:cNvSpPr>
          <p:nvPr>
            <p:ph type="ftr" sz="quarter" idx="11"/>
          </p:nvPr>
        </p:nvSpPr>
        <p:spPr/>
        <p:txBody>
          <a:bodyPr/>
          <a:lstStyle/>
          <a:p>
            <a:r>
              <a:rPr lang="el-GR"/>
              <a:t>Επιμέλεια ΚΛ</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AEA6F1-7F91-4DBB-BA4E-F976FE40F1DC}"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1497431"/>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r>
              <a:rPr lang="el-GR"/>
              <a:t>19/12/2017</a:t>
            </a:r>
          </a:p>
        </p:txBody>
      </p:sp>
      <p:sp>
        <p:nvSpPr>
          <p:cNvPr id="6" name="Footer Placeholder 5"/>
          <p:cNvSpPr>
            <a:spLocks noGrp="1"/>
          </p:cNvSpPr>
          <p:nvPr>
            <p:ph type="ftr" sz="quarter" idx="11"/>
          </p:nvPr>
        </p:nvSpPr>
        <p:spPr/>
        <p:txBody>
          <a:bodyPr/>
          <a:lstStyle/>
          <a:p>
            <a:r>
              <a:rPr lang="el-GR"/>
              <a:t>Επιμέλεια ΚΛ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3782980547"/>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r>
              <a:rPr lang="el-GR"/>
              <a:t>19/12/2017</a:t>
            </a:r>
          </a:p>
        </p:txBody>
      </p:sp>
      <p:sp>
        <p:nvSpPr>
          <p:cNvPr id="5" name="Footer Placeholder 4"/>
          <p:cNvSpPr>
            <a:spLocks noGrp="1"/>
          </p:cNvSpPr>
          <p:nvPr>
            <p:ph type="ftr" sz="quarter" idx="11"/>
          </p:nvPr>
        </p:nvSpPr>
        <p:spPr/>
        <p:txBody>
          <a:bodyPr/>
          <a:lstStyle/>
          <a:p>
            <a:r>
              <a:rPr lang="el-GR"/>
              <a:t>Επιμέλεια ΚΛ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3164981487"/>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r>
              <a:rPr lang="el-GR"/>
              <a:t>19/12/2017</a:t>
            </a:r>
          </a:p>
        </p:txBody>
      </p:sp>
      <p:sp>
        <p:nvSpPr>
          <p:cNvPr id="5" name="Footer Placeholder 4"/>
          <p:cNvSpPr>
            <a:spLocks noGrp="1"/>
          </p:cNvSpPr>
          <p:nvPr>
            <p:ph type="ftr" sz="quarter" idx="11"/>
          </p:nvPr>
        </p:nvSpPr>
        <p:spPr/>
        <p:txBody>
          <a:bodyPr/>
          <a:lstStyle/>
          <a:p>
            <a:r>
              <a:rPr lang="el-GR"/>
              <a:t>Επιμέλεια ΚΛ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2908738223"/>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r>
              <a:rPr lang="el-GR"/>
              <a:t>19/12/2017</a:t>
            </a:r>
          </a:p>
        </p:txBody>
      </p:sp>
      <p:sp>
        <p:nvSpPr>
          <p:cNvPr id="5" name="Footer Placeholder 4"/>
          <p:cNvSpPr>
            <a:spLocks noGrp="1"/>
          </p:cNvSpPr>
          <p:nvPr>
            <p:ph type="ftr" sz="quarter" idx="11"/>
          </p:nvPr>
        </p:nvSpPr>
        <p:spPr/>
        <p:txBody>
          <a:bodyPr/>
          <a:lstStyle/>
          <a:p>
            <a:r>
              <a:rPr lang="el-GR"/>
              <a:t>Επιμέλεια ΚΛ</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3721907776"/>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r>
              <a:rPr lang="el-GR"/>
              <a:t>19/12/2017</a:t>
            </a:r>
          </a:p>
        </p:txBody>
      </p:sp>
      <p:sp>
        <p:nvSpPr>
          <p:cNvPr id="5" name="Footer Placeholder 4"/>
          <p:cNvSpPr>
            <a:spLocks noGrp="1"/>
          </p:cNvSpPr>
          <p:nvPr>
            <p:ph type="ftr" sz="quarter" idx="11"/>
          </p:nvPr>
        </p:nvSpPr>
        <p:spPr/>
        <p:txBody>
          <a:bodyPr/>
          <a:lstStyle/>
          <a:p>
            <a:r>
              <a:rPr lang="el-GR"/>
              <a:t>Επιμέλεια ΚΛ</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1076299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r>
              <a:rPr lang="el-GR"/>
              <a:t>19/12/2017</a:t>
            </a:r>
          </a:p>
        </p:txBody>
      </p:sp>
      <p:sp>
        <p:nvSpPr>
          <p:cNvPr id="6" name="Footer Placeholder 5"/>
          <p:cNvSpPr>
            <a:spLocks noGrp="1"/>
          </p:cNvSpPr>
          <p:nvPr>
            <p:ph type="ftr" sz="quarter" idx="11"/>
          </p:nvPr>
        </p:nvSpPr>
        <p:spPr/>
        <p:txBody>
          <a:bodyPr/>
          <a:lstStyle/>
          <a:p>
            <a:r>
              <a:rPr lang="el-GR"/>
              <a:t>Επιμέλεια ΚΛ</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2209443318"/>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r>
              <a:rPr lang="el-GR"/>
              <a:t>19/12/2017</a:t>
            </a:r>
          </a:p>
        </p:txBody>
      </p:sp>
      <p:sp>
        <p:nvSpPr>
          <p:cNvPr id="8" name="Footer Placeholder 7"/>
          <p:cNvSpPr>
            <a:spLocks noGrp="1"/>
          </p:cNvSpPr>
          <p:nvPr>
            <p:ph type="ftr" sz="quarter" idx="11"/>
          </p:nvPr>
        </p:nvSpPr>
        <p:spPr/>
        <p:txBody>
          <a:bodyPr/>
          <a:lstStyle/>
          <a:p>
            <a:r>
              <a:rPr lang="el-GR"/>
              <a:t>Επιμέλεια ΚΛ</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679276919"/>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r>
              <a:rPr lang="el-GR"/>
              <a:t>19/12/2017</a:t>
            </a:r>
          </a:p>
        </p:txBody>
      </p:sp>
      <p:sp>
        <p:nvSpPr>
          <p:cNvPr id="4" name="Footer Placeholder 3"/>
          <p:cNvSpPr>
            <a:spLocks noGrp="1"/>
          </p:cNvSpPr>
          <p:nvPr>
            <p:ph type="ftr" sz="quarter" idx="11"/>
          </p:nvPr>
        </p:nvSpPr>
        <p:spPr/>
        <p:txBody>
          <a:bodyPr/>
          <a:lstStyle/>
          <a:p>
            <a:r>
              <a:rPr lang="el-GR"/>
              <a:t>Επιμέλεια ΚΛ</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68761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l-GR"/>
              <a:t>19/12/2017</a:t>
            </a:r>
          </a:p>
        </p:txBody>
      </p:sp>
      <p:sp>
        <p:nvSpPr>
          <p:cNvPr id="3" name="Footer Placeholder 2"/>
          <p:cNvSpPr>
            <a:spLocks noGrp="1"/>
          </p:cNvSpPr>
          <p:nvPr>
            <p:ph type="ftr" sz="quarter" idx="11"/>
          </p:nvPr>
        </p:nvSpPr>
        <p:spPr/>
        <p:txBody>
          <a:bodyPr/>
          <a:lstStyle/>
          <a:p>
            <a:r>
              <a:rPr lang="el-GR"/>
              <a:t>Επιμέλεια ΚΛ</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372482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r>
              <a:rPr lang="el-GR"/>
              <a:t>19/12/2017</a:t>
            </a:r>
          </a:p>
        </p:txBody>
      </p:sp>
      <p:sp>
        <p:nvSpPr>
          <p:cNvPr id="6" name="Footer Placeholder 5"/>
          <p:cNvSpPr>
            <a:spLocks noGrp="1"/>
          </p:cNvSpPr>
          <p:nvPr>
            <p:ph type="ftr" sz="quarter" idx="11"/>
          </p:nvPr>
        </p:nvSpPr>
        <p:spPr/>
        <p:txBody>
          <a:bodyPr/>
          <a:lstStyle/>
          <a:p>
            <a:r>
              <a:rPr lang="el-GR"/>
              <a:t>Επιμέλεια ΚΛ</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1727677654"/>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r>
              <a:rPr lang="el-GR"/>
              <a:t>19/12/2017</a:t>
            </a:r>
          </a:p>
        </p:txBody>
      </p:sp>
      <p:sp>
        <p:nvSpPr>
          <p:cNvPr id="6" name="Footer Placeholder 5"/>
          <p:cNvSpPr>
            <a:spLocks noGrp="1"/>
          </p:cNvSpPr>
          <p:nvPr>
            <p:ph type="ftr" sz="quarter" idx="11"/>
          </p:nvPr>
        </p:nvSpPr>
        <p:spPr/>
        <p:txBody>
          <a:bodyPr/>
          <a:lstStyle/>
          <a:p>
            <a:r>
              <a:rPr lang="el-GR"/>
              <a:t>Επιμέλεια ΚΛ</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AEA6F1-7F91-4DBB-BA4E-F976FE40F1DC}" type="slidenum">
              <a:rPr lang="el-GR" smtClean="0"/>
              <a:t>‹#›</a:t>
            </a:fld>
            <a:endParaRPr lang="el-GR"/>
          </a:p>
        </p:txBody>
      </p:sp>
    </p:spTree>
    <p:extLst>
      <p:ext uri="{BB962C8B-B14F-4D97-AF65-F5344CB8AC3E}">
        <p14:creationId xmlns:p14="http://schemas.microsoft.com/office/powerpoint/2010/main" val="4037497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l-GR"/>
              <a:t>19/12/2017</a:t>
            </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l-GR"/>
              <a:t>Επιμέλεια ΚΛ</a:t>
            </a: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6AEA6F1-7F91-4DBB-BA4E-F976FE40F1DC}" type="slidenum">
              <a:rPr lang="el-GR" smtClean="0"/>
              <a:t>‹#›</a:t>
            </a:fld>
            <a:endParaRPr lang="el-GR"/>
          </a:p>
        </p:txBody>
      </p:sp>
    </p:spTree>
    <p:extLst>
      <p:ext uri="{BB962C8B-B14F-4D97-AF65-F5344CB8AC3E}">
        <p14:creationId xmlns:p14="http://schemas.microsoft.com/office/powerpoint/2010/main" val="139377887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Lst>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academic.microsoft.com/home" TargetMode="External"/><Relationship Id="rId2" Type="http://schemas.openxmlformats.org/officeDocument/2006/relationships/hyperlink" Target="https://scholar.google.com/" TargetMode="External"/><Relationship Id="rId1" Type="http://schemas.openxmlformats.org/officeDocument/2006/relationships/slideLayout" Target="../slideLayouts/slideLayout2.xml"/><Relationship Id="rId5" Type="http://schemas.openxmlformats.org/officeDocument/2006/relationships/hyperlink" Target="https://books.google.gr/" TargetMode="External"/><Relationship Id="rId4" Type="http://schemas.openxmlformats.org/officeDocument/2006/relationships/hyperlink" Target="https://doaj.org/" TargetMode="Externa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l.wikipedia.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amitos.library.uop.gr/xmlui/discover?rpp=10&amp;etal=0&amp;query" TargetMode="External"/><Relationship Id="rId2" Type="http://schemas.openxmlformats.org/officeDocument/2006/relationships/hyperlink" Target="https://nemertes.library.upatras.gr/jspui/" TargetMode="External"/><Relationship Id="rId1" Type="http://schemas.openxmlformats.org/officeDocument/2006/relationships/slideLayout" Target="../slideLayouts/slideLayout2.xml"/><Relationship Id="rId5" Type="http://schemas.openxmlformats.org/officeDocument/2006/relationships/hyperlink" Target="https://apothesis.eap.gr/" TargetMode="External"/><Relationship Id="rId4" Type="http://schemas.openxmlformats.org/officeDocument/2006/relationships/hyperlink" Target="https://www.heal-link.g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2F73945-A6DC-403C-B04B-9BEA79609B4A}"/>
              </a:ext>
            </a:extLst>
          </p:cNvPr>
          <p:cNvSpPr>
            <a:spLocks noGrp="1"/>
          </p:cNvSpPr>
          <p:nvPr>
            <p:ph idx="1"/>
          </p:nvPr>
        </p:nvSpPr>
        <p:spPr/>
        <p:txBody>
          <a:bodyPr>
            <a:normAutofit/>
          </a:bodyPr>
          <a:lstStyle/>
          <a:p>
            <a:pPr marL="0" indent="0" algn="ctr">
              <a:buNone/>
            </a:pPr>
            <a:r>
              <a:rPr lang="el-GR" sz="4000" b="1" dirty="0"/>
              <a:t>ΜΕΘΟΔΟΛΟΓΙΑ ΒΙΒΛΙΟΓΡΑΦΙΚΗΣ ΕΡΕΥΝΑΣ</a:t>
            </a:r>
          </a:p>
          <a:p>
            <a:pPr marL="0" indent="0" algn="ctr">
              <a:buNone/>
            </a:pPr>
            <a:endParaRPr lang="el-GR" sz="4400" dirty="0"/>
          </a:p>
          <a:p>
            <a:pPr marL="0" indent="0" algn="ctr">
              <a:buNone/>
            </a:pPr>
            <a:endParaRPr lang="el-GR" sz="4400" dirty="0"/>
          </a:p>
          <a:p>
            <a:pPr marL="0" indent="0" algn="ctr">
              <a:buNone/>
            </a:pPr>
            <a:r>
              <a:rPr lang="el-GR" sz="2000" dirty="0"/>
              <a:t>Βουτσινά Λαμπρινή</a:t>
            </a:r>
          </a:p>
          <a:p>
            <a:pPr marL="0" indent="0" algn="ctr">
              <a:buNone/>
            </a:pPr>
            <a:r>
              <a:rPr lang="el-GR" sz="2000" dirty="0"/>
              <a:t>Φυσικός</a:t>
            </a:r>
          </a:p>
        </p:txBody>
      </p:sp>
      <p:sp>
        <p:nvSpPr>
          <p:cNvPr id="4" name="Θέση ημερομηνίας 3">
            <a:extLst>
              <a:ext uri="{FF2B5EF4-FFF2-40B4-BE49-F238E27FC236}">
                <a16:creationId xmlns:a16="http://schemas.microsoft.com/office/drawing/2014/main" id="{B21A58D3-2837-4818-AB20-53230FBB7BBC}"/>
              </a:ext>
            </a:extLst>
          </p:cNvPr>
          <p:cNvSpPr>
            <a:spLocks noGrp="1"/>
          </p:cNvSpPr>
          <p:nvPr>
            <p:ph type="dt" sz="half" idx="10"/>
          </p:nvPr>
        </p:nvSpPr>
        <p:spPr/>
        <p:txBody>
          <a:bodyPr/>
          <a:lstStyle/>
          <a:p>
            <a:fld id="{9A1455EB-6C74-4771-9927-09FF7D34F7F1}" type="datetime1">
              <a:rPr lang="el-GR" smtClean="0"/>
              <a:t>17/5/2022</a:t>
            </a:fld>
            <a:endParaRPr lang="el-GR"/>
          </a:p>
        </p:txBody>
      </p:sp>
      <p:sp>
        <p:nvSpPr>
          <p:cNvPr id="6" name="Θέση αριθμού διαφάνειας 5">
            <a:extLst>
              <a:ext uri="{FF2B5EF4-FFF2-40B4-BE49-F238E27FC236}">
                <a16:creationId xmlns:a16="http://schemas.microsoft.com/office/drawing/2014/main" id="{CC02EDAB-54E6-4813-AEF4-6CACEE7E00A4}"/>
              </a:ext>
            </a:extLst>
          </p:cNvPr>
          <p:cNvSpPr>
            <a:spLocks noGrp="1"/>
          </p:cNvSpPr>
          <p:nvPr>
            <p:ph type="sldNum" sz="quarter" idx="12"/>
          </p:nvPr>
        </p:nvSpPr>
        <p:spPr/>
        <p:txBody>
          <a:bodyPr/>
          <a:lstStyle/>
          <a:p>
            <a:fld id="{A542AE2C-56F1-47E9-99EA-8956B8794861}" type="slidenum">
              <a:rPr lang="el-GR" smtClean="0"/>
              <a:t>1</a:t>
            </a:fld>
            <a:endParaRPr lang="el-GR"/>
          </a:p>
        </p:txBody>
      </p:sp>
    </p:spTree>
    <p:extLst>
      <p:ext uri="{BB962C8B-B14F-4D97-AF65-F5344CB8AC3E}">
        <p14:creationId xmlns:p14="http://schemas.microsoft.com/office/powerpoint/2010/main" val="3411042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418571-A823-4260-AAF8-2CE13A4F5F5D}"/>
              </a:ext>
            </a:extLst>
          </p:cNvPr>
          <p:cNvSpPr>
            <a:spLocks noGrp="1"/>
          </p:cNvSpPr>
          <p:nvPr>
            <p:ph type="title"/>
          </p:nvPr>
        </p:nvSpPr>
        <p:spPr>
          <a:xfrm>
            <a:off x="2124222" y="182317"/>
            <a:ext cx="9083724" cy="773111"/>
          </a:xfrm>
        </p:spPr>
        <p:txBody>
          <a:bodyPr>
            <a:noAutofit/>
          </a:bodyPr>
          <a:lstStyle/>
          <a:p>
            <a:r>
              <a:rPr lang="el-GR" sz="3600" b="1" dirty="0"/>
              <a:t>Δημοφιλείς βάσεις αναζήτησης ακαδημαϊκών δημοσιευμένων εργασιών</a:t>
            </a:r>
          </a:p>
        </p:txBody>
      </p:sp>
      <p:sp>
        <p:nvSpPr>
          <p:cNvPr id="3" name="Θέση περιεχομένου 2">
            <a:extLst>
              <a:ext uri="{FF2B5EF4-FFF2-40B4-BE49-F238E27FC236}">
                <a16:creationId xmlns:a16="http://schemas.microsoft.com/office/drawing/2014/main" id="{B7448CCC-2192-4798-BDF7-B435D5AD4395}"/>
              </a:ext>
            </a:extLst>
          </p:cNvPr>
          <p:cNvSpPr>
            <a:spLocks noGrp="1"/>
          </p:cNvSpPr>
          <p:nvPr>
            <p:ph idx="1"/>
          </p:nvPr>
        </p:nvSpPr>
        <p:spPr>
          <a:xfrm>
            <a:off x="2377440" y="1645920"/>
            <a:ext cx="8398706" cy="4194859"/>
          </a:xfrm>
        </p:spPr>
        <p:txBody>
          <a:bodyPr>
            <a:normAutofit/>
          </a:bodyPr>
          <a:lstStyle/>
          <a:p>
            <a:r>
              <a:rPr lang="en-US" sz="2400" dirty="0"/>
              <a:t>Google Scholar</a:t>
            </a:r>
            <a:endParaRPr lang="el-GR" sz="2400" dirty="0"/>
          </a:p>
          <a:p>
            <a:pPr lvl="1"/>
            <a:r>
              <a:rPr lang="en-US" sz="2400" dirty="0">
                <a:hlinkClick r:id="rId2"/>
              </a:rPr>
              <a:t>https://scholar.google.com/</a:t>
            </a:r>
            <a:r>
              <a:rPr lang="el-GR" sz="2400" dirty="0"/>
              <a:t>	</a:t>
            </a:r>
            <a:endParaRPr lang="en-US" sz="2400" dirty="0"/>
          </a:p>
          <a:p>
            <a:r>
              <a:rPr lang="en-US" sz="2400" dirty="0"/>
              <a:t>Microsoft Academic search </a:t>
            </a:r>
          </a:p>
          <a:p>
            <a:pPr lvl="1"/>
            <a:r>
              <a:rPr lang="en-US" sz="2400" dirty="0">
                <a:hlinkClick r:id="rId3"/>
              </a:rPr>
              <a:t>https://academic.microsoft.com/home</a:t>
            </a:r>
            <a:endParaRPr lang="en-US" sz="2400" dirty="0"/>
          </a:p>
          <a:p>
            <a:r>
              <a:rPr lang="en-US" sz="2400" dirty="0"/>
              <a:t>Directory of Open Access Journal</a:t>
            </a:r>
          </a:p>
          <a:p>
            <a:pPr lvl="1"/>
            <a:r>
              <a:rPr lang="en-US" sz="2400" dirty="0">
                <a:hlinkClick r:id="rId4"/>
              </a:rPr>
              <a:t>https://doaj.org/</a:t>
            </a:r>
            <a:r>
              <a:rPr lang="en-US" sz="2400" dirty="0"/>
              <a:t> </a:t>
            </a:r>
          </a:p>
          <a:p>
            <a:r>
              <a:rPr lang="en-US" sz="2400" dirty="0"/>
              <a:t>Google Books</a:t>
            </a:r>
          </a:p>
          <a:p>
            <a:pPr lvl="1"/>
            <a:r>
              <a:rPr lang="en-US" sz="2400" dirty="0">
                <a:hlinkClick r:id="rId5"/>
              </a:rPr>
              <a:t>https://books.google.gr/</a:t>
            </a:r>
            <a:endParaRPr lang="el-GR" sz="2400" dirty="0"/>
          </a:p>
        </p:txBody>
      </p:sp>
      <p:sp>
        <p:nvSpPr>
          <p:cNvPr id="5" name="Θέση ημερομηνίας 4">
            <a:extLst>
              <a:ext uri="{FF2B5EF4-FFF2-40B4-BE49-F238E27FC236}">
                <a16:creationId xmlns:a16="http://schemas.microsoft.com/office/drawing/2014/main" id="{A4A23EDD-C642-4723-8B61-AAA80B418B42}"/>
              </a:ext>
            </a:extLst>
          </p:cNvPr>
          <p:cNvSpPr>
            <a:spLocks noGrp="1"/>
          </p:cNvSpPr>
          <p:nvPr>
            <p:ph type="dt" sz="half" idx="10"/>
          </p:nvPr>
        </p:nvSpPr>
        <p:spPr/>
        <p:txBody>
          <a:bodyPr/>
          <a:lstStyle/>
          <a:p>
            <a:r>
              <a:rPr lang="el-GR"/>
              <a:t>19/12/2017</a:t>
            </a:r>
          </a:p>
        </p:txBody>
      </p:sp>
      <p:sp>
        <p:nvSpPr>
          <p:cNvPr id="4" name="Θέση υποσέλιδου 3">
            <a:extLst>
              <a:ext uri="{FF2B5EF4-FFF2-40B4-BE49-F238E27FC236}">
                <a16:creationId xmlns:a16="http://schemas.microsoft.com/office/drawing/2014/main" id="{0D2128AE-61F6-458A-9B19-329DF326FB7B}"/>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09F67D28-0A2E-4A2B-AB83-C7EB962AA9E0}"/>
              </a:ext>
            </a:extLst>
          </p:cNvPr>
          <p:cNvSpPr>
            <a:spLocks noGrp="1"/>
          </p:cNvSpPr>
          <p:nvPr>
            <p:ph type="sldNum" sz="quarter" idx="12"/>
          </p:nvPr>
        </p:nvSpPr>
        <p:spPr/>
        <p:txBody>
          <a:bodyPr/>
          <a:lstStyle/>
          <a:p>
            <a:fld id="{46AEA6F1-7F91-4DBB-BA4E-F976FE40F1DC}" type="slidenum">
              <a:rPr lang="el-GR" smtClean="0"/>
              <a:t>10</a:t>
            </a:fld>
            <a:endParaRPr lang="el-GR"/>
          </a:p>
        </p:txBody>
      </p:sp>
    </p:spTree>
    <p:extLst>
      <p:ext uri="{BB962C8B-B14F-4D97-AF65-F5344CB8AC3E}">
        <p14:creationId xmlns:p14="http://schemas.microsoft.com/office/powerpoint/2010/main" val="1902942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4897" y="624110"/>
            <a:ext cx="9712998" cy="1280890"/>
          </a:xfrm>
        </p:spPr>
        <p:txBody>
          <a:bodyPr>
            <a:normAutofit/>
          </a:bodyPr>
          <a:lstStyle/>
          <a:p>
            <a:r>
              <a:rPr lang="el-GR" b="1" dirty="0"/>
              <a:t>Από τη βιβλιογραφία στις βιβλιογραφικές αναφορές </a:t>
            </a:r>
            <a:endParaRPr lang="el-GR" b="1"/>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05042134"/>
              </p:ext>
            </p:extLst>
          </p:nvPr>
        </p:nvGraphicFramePr>
        <p:xfrm>
          <a:off x="1794897" y="2222983"/>
          <a:ext cx="8987404"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Θέση ημερομηνίας 3">
            <a:extLst>
              <a:ext uri="{FF2B5EF4-FFF2-40B4-BE49-F238E27FC236}">
                <a16:creationId xmlns:a16="http://schemas.microsoft.com/office/drawing/2014/main" id="{1F453ED2-6AAE-4E1C-956A-1D3DED565DBC}"/>
              </a:ext>
            </a:extLst>
          </p:cNvPr>
          <p:cNvSpPr>
            <a:spLocks noGrp="1"/>
          </p:cNvSpPr>
          <p:nvPr>
            <p:ph type="dt" sz="half" idx="10"/>
          </p:nvPr>
        </p:nvSpPr>
        <p:spPr>
          <a:prstGeom prst="rect">
            <a:avLst/>
          </a:prstGeom>
        </p:spPr>
        <p:txBody>
          <a:bodyPr anchor="ctr">
            <a:normAutofit/>
          </a:bodyPr>
          <a:lstStyle/>
          <a:p>
            <a:pPr>
              <a:spcAft>
                <a:spcPts val="600"/>
              </a:spcAft>
            </a:pPr>
            <a:r>
              <a:rPr lang="el-GR"/>
              <a:t>19/12/2017</a:t>
            </a:r>
          </a:p>
        </p:txBody>
      </p:sp>
      <p:sp>
        <p:nvSpPr>
          <p:cNvPr id="3" name="Footer Placeholder 2"/>
          <p:cNvSpPr>
            <a:spLocks noGrp="1"/>
          </p:cNvSpPr>
          <p:nvPr>
            <p:ph type="ftr" sz="quarter" idx="11"/>
          </p:nvPr>
        </p:nvSpPr>
        <p:spPr>
          <a:xfrm>
            <a:off x="1794897" y="6135808"/>
            <a:ext cx="8237536" cy="365125"/>
          </a:xfrm>
          <a:prstGeom prst="rect">
            <a:avLst/>
          </a:prstGeom>
        </p:spPr>
        <p:txBody>
          <a:bodyPr anchor="ctr">
            <a:normAutofit/>
          </a:bodyPr>
          <a:lstStyle/>
          <a:p>
            <a:pPr>
              <a:spcAft>
                <a:spcPts val="600"/>
              </a:spcAft>
            </a:pPr>
            <a:r>
              <a:rPr lang="el-GR"/>
              <a:t>Επιμέλεια ΚΛ</a:t>
            </a:r>
          </a:p>
        </p:txBody>
      </p:sp>
      <p:sp>
        <p:nvSpPr>
          <p:cNvPr id="6" name="Θέση αριθμού διαφάνειας 5">
            <a:extLst>
              <a:ext uri="{FF2B5EF4-FFF2-40B4-BE49-F238E27FC236}">
                <a16:creationId xmlns:a16="http://schemas.microsoft.com/office/drawing/2014/main" id="{9BE64CC1-C1B2-40D9-A155-3CA469FB9EF7}"/>
              </a:ext>
            </a:extLst>
          </p:cNvPr>
          <p:cNvSpPr>
            <a:spLocks noGrp="1"/>
          </p:cNvSpPr>
          <p:nvPr>
            <p:ph type="sldNum" sz="quarter" idx="12"/>
          </p:nvPr>
        </p:nvSpPr>
        <p:spPr/>
        <p:txBody>
          <a:bodyPr>
            <a:normAutofit/>
          </a:bodyPr>
          <a:lstStyle/>
          <a:p>
            <a:pPr>
              <a:lnSpc>
                <a:spcPct val="90000"/>
              </a:lnSpc>
              <a:spcAft>
                <a:spcPts val="600"/>
              </a:spcAft>
            </a:pPr>
            <a:fld id="{46AEA6F1-7F91-4DBB-BA4E-F976FE40F1DC}" type="slidenum">
              <a:rPr lang="el-GR" sz="1900" smtClean="0"/>
              <a:pPr>
                <a:lnSpc>
                  <a:spcPct val="90000"/>
                </a:lnSpc>
                <a:spcAft>
                  <a:spcPts val="600"/>
                </a:spcAft>
              </a:pPr>
              <a:t>11</a:t>
            </a:fld>
            <a:endParaRPr lang="el-GR" sz="1900"/>
          </a:p>
        </p:txBody>
      </p:sp>
    </p:spTree>
    <p:extLst>
      <p:ext uri="{BB962C8B-B14F-4D97-AF65-F5344CB8AC3E}">
        <p14:creationId xmlns:p14="http://schemas.microsoft.com/office/powerpoint/2010/main" val="2016917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712DD9-65B3-4B12-A51C-150272EAEADA}"/>
              </a:ext>
            </a:extLst>
          </p:cNvPr>
          <p:cNvSpPr>
            <a:spLocks noGrp="1"/>
          </p:cNvSpPr>
          <p:nvPr>
            <p:ph type="title"/>
          </p:nvPr>
        </p:nvSpPr>
        <p:spPr/>
        <p:txBody>
          <a:bodyPr>
            <a:normAutofit/>
          </a:bodyPr>
          <a:lstStyle/>
          <a:p>
            <a:r>
              <a:rPr lang="el-GR" b="1" dirty="0"/>
              <a:t>Γιατί πρέπει να υπάρχουν βιβλιογραφικές αναφορές;</a:t>
            </a:r>
            <a:endParaRPr lang="en-US" b="1" dirty="0"/>
          </a:p>
        </p:txBody>
      </p:sp>
      <p:sp>
        <p:nvSpPr>
          <p:cNvPr id="3" name="Θέση περιεχομένου 2">
            <a:extLst>
              <a:ext uri="{FF2B5EF4-FFF2-40B4-BE49-F238E27FC236}">
                <a16:creationId xmlns:a16="http://schemas.microsoft.com/office/drawing/2014/main" id="{349737E3-6718-4859-BA73-D9ADCF705373}"/>
              </a:ext>
            </a:extLst>
          </p:cNvPr>
          <p:cNvSpPr>
            <a:spLocks noGrp="1"/>
          </p:cNvSpPr>
          <p:nvPr>
            <p:ph idx="1"/>
          </p:nvPr>
        </p:nvSpPr>
        <p:spPr/>
        <p:txBody>
          <a:bodyPr/>
          <a:lstStyle/>
          <a:p>
            <a:r>
              <a:rPr lang="el-GR" sz="2400" dirty="0"/>
              <a:t>Στο τέλος της έρευνας μας πρέπει να υπάρχουν αναφορές σε όλες τις πηγές που χρησιμοποιήσαμε.</a:t>
            </a:r>
          </a:p>
          <a:p>
            <a:pPr marL="323936" marR="0" lvl="0" indent="-242952" algn="l" defTabSz="914400" rtl="0" eaLnBrk="1" fontAlgn="auto" latinLnBrk="0" hangingPunct="1">
              <a:lnSpc>
                <a:spcPct val="90000"/>
              </a:lnSpc>
              <a:spcBef>
                <a:spcPts val="1000"/>
              </a:spcBef>
              <a:spcAft>
                <a:spcPts val="0"/>
              </a:spcAft>
              <a:buClrTx/>
              <a:buSzPct val="45000"/>
              <a:buFont typeface="Wingdings" charset="2"/>
              <a:buChar char=""/>
              <a:tabLst>
                <a:tab pos="337037" algn="l"/>
                <a:tab pos="674073" algn="l"/>
                <a:tab pos="1011111" algn="l"/>
                <a:tab pos="1348147" algn="l"/>
                <a:tab pos="1685184" algn="l"/>
                <a:tab pos="2022220" algn="l"/>
                <a:tab pos="2359257" algn="l"/>
                <a:tab pos="2696294" algn="l"/>
                <a:tab pos="3033331" algn="l"/>
                <a:tab pos="3370367" algn="l"/>
                <a:tab pos="3707404" algn="l"/>
                <a:tab pos="4044441" algn="l"/>
                <a:tab pos="4381478" algn="l"/>
                <a:tab pos="4718514" algn="l"/>
                <a:tab pos="5055551" algn="l"/>
                <a:tab pos="5392588" algn="l"/>
                <a:tab pos="5729625" algn="l"/>
                <a:tab pos="6066661" algn="l"/>
                <a:tab pos="6403698" algn="l"/>
                <a:tab pos="6740735" algn="l"/>
              </a:tabLst>
              <a:defRPr/>
            </a:pPr>
            <a:r>
              <a:rPr lang="el-GR" sz="2400" dirty="0"/>
              <a:t>Μπορεί να χρησιμοποιηθεί αυτούσιο κείμενο αλλά με εισαγωγικά ("...") και παράθεση της αρχικής πηγής</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l-GR" sz="2400" dirty="0"/>
              <a:t>Πρέπει να αναφέρω τους δημιουργούς του έργου που χρησιμοποιώ στην εργασία μου.</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Σε αντίθετη περίπτωση θα έχει διαπραχθεί λογοκλοπή.</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el-GR" dirty="0"/>
          </a:p>
          <a:p>
            <a:pPr marL="323936" marR="0" lvl="0" indent="-242952" algn="l" defTabSz="914400" rtl="0" eaLnBrk="1" fontAlgn="auto" latinLnBrk="0" hangingPunct="1">
              <a:lnSpc>
                <a:spcPct val="90000"/>
              </a:lnSpc>
              <a:spcBef>
                <a:spcPts val="1000"/>
              </a:spcBef>
              <a:spcAft>
                <a:spcPts val="0"/>
              </a:spcAft>
              <a:buClrTx/>
              <a:buSzPct val="45000"/>
              <a:buFont typeface="Wingdings" charset="2"/>
              <a:buChar char=""/>
              <a:tabLst>
                <a:tab pos="337037" algn="l"/>
                <a:tab pos="674073" algn="l"/>
                <a:tab pos="1011111" algn="l"/>
                <a:tab pos="1348147" algn="l"/>
                <a:tab pos="1685184" algn="l"/>
                <a:tab pos="2022220" algn="l"/>
                <a:tab pos="2359257" algn="l"/>
                <a:tab pos="2696294" algn="l"/>
                <a:tab pos="3033331" algn="l"/>
                <a:tab pos="3370367" algn="l"/>
                <a:tab pos="3707404" algn="l"/>
                <a:tab pos="4044441" algn="l"/>
                <a:tab pos="4381478" algn="l"/>
                <a:tab pos="4718514" algn="l"/>
                <a:tab pos="5055551" algn="l"/>
                <a:tab pos="5392588" algn="l"/>
                <a:tab pos="5729625" algn="l"/>
                <a:tab pos="6066661" algn="l"/>
                <a:tab pos="6403698" algn="l"/>
                <a:tab pos="6740735" algn="l"/>
              </a:tabLst>
              <a:defRPr/>
            </a:pPr>
            <a:endParaRPr lang="el-GR" dirty="0"/>
          </a:p>
          <a:p>
            <a:endParaRPr lang="en-US" dirty="0"/>
          </a:p>
        </p:txBody>
      </p:sp>
      <p:sp>
        <p:nvSpPr>
          <p:cNvPr id="4" name="Θέση ημερομηνίας 3">
            <a:extLst>
              <a:ext uri="{FF2B5EF4-FFF2-40B4-BE49-F238E27FC236}">
                <a16:creationId xmlns:a16="http://schemas.microsoft.com/office/drawing/2014/main" id="{79B862BA-FA4E-43E2-A07B-A4E747885300}"/>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8A81D3F2-6B44-4313-9DB1-4B4738B6E86A}"/>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C510EF31-1B5C-4BD9-A3B0-1E70A51784F3}"/>
              </a:ext>
            </a:extLst>
          </p:cNvPr>
          <p:cNvSpPr>
            <a:spLocks noGrp="1"/>
          </p:cNvSpPr>
          <p:nvPr>
            <p:ph type="sldNum" sz="quarter" idx="12"/>
          </p:nvPr>
        </p:nvSpPr>
        <p:spPr/>
        <p:txBody>
          <a:bodyPr/>
          <a:lstStyle/>
          <a:p>
            <a:fld id="{46AEA6F1-7F91-4DBB-BA4E-F976FE40F1DC}" type="slidenum">
              <a:rPr lang="el-GR" smtClean="0"/>
              <a:t>12</a:t>
            </a:fld>
            <a:endParaRPr lang="el-GR"/>
          </a:p>
        </p:txBody>
      </p:sp>
    </p:spTree>
    <p:extLst>
      <p:ext uri="{BB962C8B-B14F-4D97-AF65-F5344CB8AC3E}">
        <p14:creationId xmlns:p14="http://schemas.microsoft.com/office/powerpoint/2010/main" val="3705863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D98C71-7FED-45F7-A890-7BA91C5A23AE}"/>
              </a:ext>
            </a:extLst>
          </p:cNvPr>
          <p:cNvSpPr>
            <a:spLocks noGrp="1"/>
          </p:cNvSpPr>
          <p:nvPr>
            <p:ph type="title"/>
          </p:nvPr>
        </p:nvSpPr>
        <p:spPr/>
        <p:txBody>
          <a:bodyPr/>
          <a:lstStyle/>
          <a:p>
            <a:r>
              <a:rPr lang="el-GR" b="1" dirty="0"/>
              <a:t>Τι είναι η λογοκλοπή;</a:t>
            </a:r>
            <a:endParaRPr lang="en-US" b="1" dirty="0"/>
          </a:p>
        </p:txBody>
      </p:sp>
      <p:sp>
        <p:nvSpPr>
          <p:cNvPr id="3" name="Θέση περιεχομένου 2">
            <a:extLst>
              <a:ext uri="{FF2B5EF4-FFF2-40B4-BE49-F238E27FC236}">
                <a16:creationId xmlns:a16="http://schemas.microsoft.com/office/drawing/2014/main" id="{E5B1842D-81FD-45AE-9698-CD4BA1A928E8}"/>
              </a:ext>
            </a:extLst>
          </p:cNvPr>
          <p:cNvSpPr>
            <a:spLocks noGrp="1"/>
          </p:cNvSpPr>
          <p:nvPr>
            <p:ph idx="1"/>
          </p:nvPr>
        </p:nvSpPr>
        <p:spPr/>
        <p:txBody>
          <a:bodyPr>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Σύμφωνα με τον </a:t>
            </a:r>
            <a:r>
              <a:rPr kumimoji="0" lang="el-GR" sz="2800" b="0" i="0" u="none" strike="noStrike" kern="1200" cap="none" spc="0" normalizeH="0" baseline="0" noProof="0" dirty="0" err="1">
                <a:ln>
                  <a:noFill/>
                </a:ln>
                <a:solidFill>
                  <a:prstClr val="black"/>
                </a:solidFill>
                <a:effectLst/>
                <a:uLnTx/>
                <a:uFillTx/>
                <a:latin typeface="Calibri" panose="020F0502020204030204"/>
                <a:ea typeface="+mn-ea"/>
                <a:cs typeface="+mn-cs"/>
              </a:rPr>
              <a:t>Dr</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800" b="0" i="0" u="none" strike="noStrike" kern="1200" cap="none" spc="0" normalizeH="0" baseline="0" noProof="0" dirty="0" err="1">
                <a:ln>
                  <a:noFill/>
                </a:ln>
                <a:solidFill>
                  <a:prstClr val="black"/>
                </a:solidFill>
                <a:effectLst/>
                <a:uLnTx/>
                <a:uFillTx/>
                <a:latin typeface="Calibri" panose="020F0502020204030204"/>
                <a:ea typeface="+mn-ea"/>
                <a:cs typeface="+mn-cs"/>
              </a:rPr>
              <a:t>Bela</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800" b="0" i="0" u="none" strike="noStrike" kern="1200" cap="none" spc="0" normalizeH="0" baseline="0" noProof="0" dirty="0" err="1">
                <a:ln>
                  <a:noFill/>
                </a:ln>
                <a:solidFill>
                  <a:prstClr val="black"/>
                </a:solidFill>
                <a:effectLst/>
                <a:uLnTx/>
                <a:uFillTx/>
                <a:latin typeface="Calibri" panose="020F0502020204030204"/>
                <a:ea typeface="+mn-ea"/>
                <a:cs typeface="+mn-cs"/>
              </a:rPr>
              <a:t>Gipp</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η ακαδημαϊκή λογοκλοπή περιλαμβάνει: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«Την χρήση ιδεών, εννοιών, λέξεων, ή δομές χωρίς κατάλληλα αναγνώριση της πηγής, ….». ("Λογοκλοπή", </a:t>
            </a:r>
            <a:r>
              <a:rPr kumimoji="0" lang="el-GR" sz="2800" b="0" i="0" u="none" strike="noStrike" kern="1200" cap="none" spc="0" normalizeH="0" baseline="0" noProof="0" dirty="0" err="1">
                <a:ln>
                  <a:noFill/>
                </a:ln>
                <a:solidFill>
                  <a:prstClr val="black"/>
                </a:solidFill>
                <a:effectLst/>
                <a:uLnTx/>
                <a:uFillTx/>
                <a:latin typeface="Calibri" panose="020F0502020204030204"/>
                <a:ea typeface="+mn-ea"/>
                <a:cs typeface="+mn-cs"/>
              </a:rPr>
              <a:t>Βικιπαίδεια</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https://el.wikipedia.org/</a:t>
            </a: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23936" marR="0" lvl="0" indent="-242952" algn="l" defTabSz="914400" rtl="0" eaLnBrk="1" fontAlgn="auto" latinLnBrk="0" hangingPunct="1">
              <a:lnSpc>
                <a:spcPct val="90000"/>
              </a:lnSpc>
              <a:spcBef>
                <a:spcPts val="1000"/>
              </a:spcBef>
              <a:spcAft>
                <a:spcPts val="0"/>
              </a:spcAft>
              <a:buClrTx/>
              <a:buSzPct val="45000"/>
              <a:buFont typeface="Wingdings" charset="2"/>
              <a:buChar char=""/>
              <a:tabLst>
                <a:tab pos="337037" algn="l"/>
                <a:tab pos="674073" algn="l"/>
                <a:tab pos="1011111" algn="l"/>
                <a:tab pos="1348147" algn="l"/>
                <a:tab pos="1685184" algn="l"/>
                <a:tab pos="2022220" algn="l"/>
                <a:tab pos="2359257" algn="l"/>
                <a:tab pos="2696294" algn="l"/>
                <a:tab pos="3033331" algn="l"/>
                <a:tab pos="3370367" algn="l"/>
                <a:tab pos="3707404" algn="l"/>
                <a:tab pos="4044441" algn="l"/>
                <a:tab pos="4381478" algn="l"/>
                <a:tab pos="4718514" algn="l"/>
                <a:tab pos="5055551" algn="l"/>
                <a:tab pos="5392588" algn="l"/>
                <a:tab pos="5729625" algn="l"/>
                <a:tab pos="6066661" algn="l"/>
                <a:tab pos="6403698" algn="l"/>
                <a:tab pos="6740735" algn="l"/>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23936" marR="0" lvl="0" indent="-242952" algn="l" defTabSz="914400" rtl="0" eaLnBrk="1" fontAlgn="auto" latinLnBrk="0" hangingPunct="1">
              <a:lnSpc>
                <a:spcPct val="90000"/>
              </a:lnSpc>
              <a:spcBef>
                <a:spcPts val="1000"/>
              </a:spcBef>
              <a:spcAft>
                <a:spcPts val="0"/>
              </a:spcAft>
              <a:buClrTx/>
              <a:buSzPct val="45000"/>
              <a:buFont typeface="Wingdings" charset="2"/>
              <a:buChar char=""/>
              <a:tabLst>
                <a:tab pos="337037" algn="l"/>
                <a:tab pos="674073" algn="l"/>
                <a:tab pos="1011111" algn="l"/>
                <a:tab pos="1348147" algn="l"/>
                <a:tab pos="1685184" algn="l"/>
                <a:tab pos="2022220" algn="l"/>
                <a:tab pos="2359257" algn="l"/>
                <a:tab pos="2696294" algn="l"/>
                <a:tab pos="3033331" algn="l"/>
                <a:tab pos="3370367" algn="l"/>
                <a:tab pos="3707404" algn="l"/>
                <a:tab pos="4044441" algn="l"/>
                <a:tab pos="4381478" algn="l"/>
                <a:tab pos="4718514" algn="l"/>
                <a:tab pos="5055551" algn="l"/>
                <a:tab pos="5392588" algn="l"/>
                <a:tab pos="5729625" algn="l"/>
                <a:tab pos="6066661" algn="l"/>
                <a:tab pos="6403698" algn="l"/>
                <a:tab pos="6740735" algn="l"/>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Δηλαδή: </a:t>
            </a:r>
          </a:p>
          <a:p>
            <a:pPr marL="80984" marR="0" lvl="0" indent="0" algn="l" defTabSz="914400" rtl="0" eaLnBrk="1" fontAlgn="auto" latinLnBrk="0" hangingPunct="1">
              <a:lnSpc>
                <a:spcPct val="90000"/>
              </a:lnSpc>
              <a:spcBef>
                <a:spcPts val="1000"/>
              </a:spcBef>
              <a:spcAft>
                <a:spcPts val="0"/>
              </a:spcAft>
              <a:buClrTx/>
              <a:buSzPct val="45000"/>
              <a:buFont typeface="Arial" panose="020B0604020202020204" pitchFamily="34" charset="0"/>
              <a:buNone/>
              <a:tabLst>
                <a:tab pos="337037" algn="l"/>
                <a:tab pos="674073" algn="l"/>
                <a:tab pos="1011111" algn="l"/>
                <a:tab pos="1348147" algn="l"/>
                <a:tab pos="1685184" algn="l"/>
                <a:tab pos="2022220" algn="l"/>
                <a:tab pos="2359257" algn="l"/>
                <a:tab pos="2696294" algn="l"/>
                <a:tab pos="3033331" algn="l"/>
                <a:tab pos="3370367" algn="l"/>
                <a:tab pos="3707404" algn="l"/>
                <a:tab pos="4044441" algn="l"/>
                <a:tab pos="4381478" algn="l"/>
                <a:tab pos="4718514" algn="l"/>
                <a:tab pos="5055551" algn="l"/>
                <a:tab pos="5392588" algn="l"/>
                <a:tab pos="5729625" algn="l"/>
                <a:tab pos="6066661" algn="l"/>
                <a:tab pos="6403698" algn="l"/>
                <a:tab pos="6740735" algn="l"/>
              </a:tabLst>
              <a:defRPr/>
            </a:pPr>
            <a:r>
              <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rPr>
              <a:t>Χρήση φράσεων (αποτελεσμάτων, παραφράσεων, ιδεών κ.λπ.) π.χ. πνευματικού έργου, χωρίς την απαραίτητη αναφορά στον αρχικό συγγραφέα ή την αρχική πηγή.</a:t>
            </a:r>
          </a:p>
          <a:p>
            <a:endParaRPr lang="en-US" dirty="0"/>
          </a:p>
        </p:txBody>
      </p:sp>
      <p:sp>
        <p:nvSpPr>
          <p:cNvPr id="4" name="Θέση ημερομηνίας 3">
            <a:extLst>
              <a:ext uri="{FF2B5EF4-FFF2-40B4-BE49-F238E27FC236}">
                <a16:creationId xmlns:a16="http://schemas.microsoft.com/office/drawing/2014/main" id="{72F51725-062C-4951-949C-75F2703B2B4F}"/>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E1A8B5AE-3758-46D8-B4EE-64A27B0F6B8B}"/>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0F0193AF-DEA4-43C5-A5AC-BD97DDF2D6C3}"/>
              </a:ext>
            </a:extLst>
          </p:cNvPr>
          <p:cNvSpPr>
            <a:spLocks noGrp="1"/>
          </p:cNvSpPr>
          <p:nvPr>
            <p:ph type="sldNum" sz="quarter" idx="12"/>
          </p:nvPr>
        </p:nvSpPr>
        <p:spPr/>
        <p:txBody>
          <a:bodyPr/>
          <a:lstStyle/>
          <a:p>
            <a:fld id="{46AEA6F1-7F91-4DBB-BA4E-F976FE40F1DC}" type="slidenum">
              <a:rPr lang="el-GR" smtClean="0"/>
              <a:t>13</a:t>
            </a:fld>
            <a:endParaRPr lang="el-GR"/>
          </a:p>
        </p:txBody>
      </p:sp>
    </p:spTree>
    <p:extLst>
      <p:ext uri="{BB962C8B-B14F-4D97-AF65-F5344CB8AC3E}">
        <p14:creationId xmlns:p14="http://schemas.microsoft.com/office/powerpoint/2010/main" val="101132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94E7B5-D61D-48E4-8746-C9AEB6CC062E}"/>
              </a:ext>
            </a:extLst>
          </p:cNvPr>
          <p:cNvSpPr>
            <a:spLocks noGrp="1"/>
          </p:cNvSpPr>
          <p:nvPr>
            <p:ph type="title"/>
          </p:nvPr>
        </p:nvSpPr>
        <p:spPr>
          <a:xfrm>
            <a:off x="2264899" y="624110"/>
            <a:ext cx="9325708" cy="1280890"/>
          </a:xfrm>
        </p:spPr>
        <p:txBody>
          <a:bodyPr>
            <a:normAutofit fontScale="90000"/>
          </a:bodyPr>
          <a:lstStyle/>
          <a:p>
            <a:r>
              <a:rPr kumimoji="0" lang="el-GR" sz="4000" b="1" i="0" u="none" strike="noStrike" kern="1200" cap="none" spc="0" normalizeH="0" baseline="0" noProof="0" dirty="0">
                <a:ln>
                  <a:noFill/>
                </a:ln>
                <a:solidFill>
                  <a:prstClr val="black"/>
                </a:solidFill>
                <a:effectLst/>
                <a:uLnTx/>
                <a:uFillTx/>
                <a:latin typeface="Calibri Light" panose="020F0302020204030204"/>
                <a:ea typeface="+mj-ea"/>
                <a:cs typeface="+mj-cs"/>
              </a:rPr>
              <a:t>Απαραίτητες πληροφορίες στις βιβλιογραφικές αναφορές εκτός κειμένου</a:t>
            </a:r>
            <a:endParaRPr lang="en-US" b="1" dirty="0"/>
          </a:p>
        </p:txBody>
      </p:sp>
      <p:sp>
        <p:nvSpPr>
          <p:cNvPr id="3" name="Θέση περιεχομένου 2">
            <a:extLst>
              <a:ext uri="{FF2B5EF4-FFF2-40B4-BE49-F238E27FC236}">
                <a16:creationId xmlns:a16="http://schemas.microsoft.com/office/drawing/2014/main" id="{6BA1BD4A-1FFB-4238-A520-4CAE995279E0}"/>
              </a:ext>
            </a:extLst>
          </p:cNvPr>
          <p:cNvSpPr>
            <a:spLocks noGrp="1"/>
          </p:cNvSpPr>
          <p:nvPr>
            <p:ph idx="1"/>
          </p:nvPr>
        </p:nvSpPr>
        <p:spPr/>
        <p:txBody>
          <a:bodyPr>
            <a:normAutofit fontScale="85000" lnSpcReduction="20000"/>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200" b="0" i="0" u="none" strike="noStrike" kern="1200" cap="none" spc="0" normalizeH="0" baseline="0" noProof="0" dirty="0">
                <a:ln>
                  <a:noFill/>
                </a:ln>
                <a:solidFill>
                  <a:prstClr val="black"/>
                </a:solidFill>
                <a:effectLst/>
                <a:uLnTx/>
                <a:uFillTx/>
                <a:latin typeface="Times New Roman"/>
                <a:ea typeface="+mn-ea"/>
                <a:cs typeface="+mn-cs"/>
              </a:rPr>
              <a:t>Συγγραφέας ή Συγγραφείς</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200" b="0" i="0" u="none" strike="noStrike" kern="1200" cap="none" spc="0" normalizeH="0" baseline="0" noProof="0" dirty="0">
                <a:ln>
                  <a:noFill/>
                </a:ln>
                <a:solidFill>
                  <a:prstClr val="black"/>
                </a:solidFill>
                <a:effectLst/>
                <a:uLnTx/>
                <a:uFillTx/>
                <a:latin typeface="Times New Roman"/>
                <a:ea typeface="+mn-ea"/>
                <a:cs typeface="+mn-cs"/>
              </a:rPr>
              <a:t>Χρονολογία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200" b="0" i="0" u="none" strike="noStrike" kern="1200" cap="none" spc="0" normalizeH="0" baseline="0" noProof="0" dirty="0">
                <a:ln>
                  <a:noFill/>
                </a:ln>
                <a:solidFill>
                  <a:prstClr val="black"/>
                </a:solidFill>
                <a:effectLst/>
                <a:uLnTx/>
                <a:uFillTx/>
                <a:latin typeface="Times New Roman"/>
                <a:ea typeface="+mn-ea"/>
                <a:cs typeface="+mn-cs"/>
              </a:rPr>
              <a:t>Τίτλος άρθρου ή κεφαλαίου</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200" b="0" i="0" u="none" strike="noStrike" kern="1200" cap="none" spc="0" normalizeH="0" baseline="0" noProof="0" dirty="0">
                <a:ln>
                  <a:noFill/>
                </a:ln>
                <a:solidFill>
                  <a:prstClr val="black"/>
                </a:solidFill>
                <a:effectLst/>
                <a:uLnTx/>
                <a:uFillTx/>
                <a:latin typeface="Times New Roman"/>
                <a:ea typeface="+mn-ea"/>
                <a:cs typeface="+mn-cs"/>
              </a:rPr>
              <a:t>Τίτλος περιοδικού ή βιβλίου</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200" b="0" i="0" u="none" strike="noStrike" kern="1200" cap="none" spc="0" normalizeH="0" baseline="0" noProof="0" dirty="0">
                <a:ln>
                  <a:noFill/>
                </a:ln>
                <a:solidFill>
                  <a:prstClr val="black"/>
                </a:solidFill>
                <a:effectLst/>
                <a:uLnTx/>
                <a:uFillTx/>
                <a:latin typeface="Times New Roman"/>
                <a:ea typeface="+mn-ea"/>
                <a:cs typeface="+mn-cs"/>
              </a:rPr>
              <a:t>Τόμος </a:t>
            </a:r>
            <a:endParaRPr kumimoji="0" lang="en-US" sz="2200" b="0" i="0" u="none" strike="noStrike" kern="1200" cap="none" spc="0" normalizeH="0" baseline="0" noProof="0" dirty="0">
              <a:ln>
                <a:noFill/>
              </a:ln>
              <a:solidFill>
                <a:prstClr val="black"/>
              </a:solidFill>
              <a:effectLst/>
              <a:uLnTx/>
              <a:uFillTx/>
              <a:latin typeface="Times New Roman"/>
              <a:ea typeface="+mn-ea"/>
              <a:cs typeface="+mn-cs"/>
            </a:endParaRP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200" b="0" i="0" u="none" strike="noStrike" kern="1200" cap="none" spc="0" normalizeH="0" baseline="0" noProof="0" dirty="0">
                <a:ln>
                  <a:noFill/>
                </a:ln>
                <a:solidFill>
                  <a:prstClr val="black"/>
                </a:solidFill>
                <a:effectLst/>
                <a:uLnTx/>
                <a:uFillTx/>
                <a:latin typeface="Times New Roman"/>
                <a:ea typeface="+mn-ea"/>
                <a:cs typeface="+mn-cs"/>
              </a:rPr>
              <a:t>τεύχος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200" b="0" i="0" u="none" strike="noStrike" kern="1200" cap="none" spc="0" normalizeH="0" baseline="0" noProof="0" dirty="0">
                <a:ln>
                  <a:noFill/>
                </a:ln>
                <a:solidFill>
                  <a:prstClr val="black"/>
                </a:solidFill>
                <a:effectLst/>
                <a:uLnTx/>
                <a:uFillTx/>
                <a:latin typeface="Times New Roman"/>
                <a:ea typeface="+mn-ea"/>
                <a:cs typeface="+mn-cs"/>
              </a:rPr>
              <a:t>Εκδότες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200" b="0" i="0" u="none" strike="noStrike" kern="1200" cap="none" spc="0" normalizeH="0" baseline="0" noProof="0" dirty="0" err="1">
                <a:ln>
                  <a:noFill/>
                </a:ln>
                <a:solidFill>
                  <a:prstClr val="black"/>
                </a:solidFill>
                <a:effectLst/>
                <a:uLnTx/>
                <a:uFillTx/>
                <a:latin typeface="Times New Roman"/>
                <a:ea typeface="+mn-ea"/>
                <a:cs typeface="+mn-cs"/>
              </a:rPr>
              <a:t>Σελιδαρίθμηση</a:t>
            </a:r>
            <a:endParaRPr kumimoji="0" lang="el-GR" sz="2200" b="0" i="0" u="none" strike="noStrike" kern="1200" cap="none" spc="0" normalizeH="0" baseline="0" noProof="0" dirty="0">
              <a:ln>
                <a:noFill/>
              </a:ln>
              <a:solidFill>
                <a:prstClr val="black"/>
              </a:solidFill>
              <a:effectLst/>
              <a:uLnTx/>
              <a:uFillTx/>
              <a:latin typeface="Times New Roman"/>
              <a:ea typeface="+mn-ea"/>
              <a:cs typeface="+mn-cs"/>
            </a:endParaRP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200" b="0" i="0" u="none" strike="noStrike" kern="1200" cap="none" spc="0" normalizeH="0" baseline="0" noProof="0" dirty="0">
                <a:ln>
                  <a:noFill/>
                </a:ln>
                <a:solidFill>
                  <a:prstClr val="black"/>
                </a:solidFill>
                <a:effectLst/>
                <a:uLnTx/>
                <a:uFillTx/>
                <a:latin typeface="Times New Roman"/>
                <a:ea typeface="+mn-ea"/>
                <a:cs typeface="+mn-cs"/>
              </a:rPr>
              <a:t>Εκδοτικός οίκος</a:t>
            </a:r>
            <a:endParaRPr lang="en-US" dirty="0"/>
          </a:p>
        </p:txBody>
      </p:sp>
      <p:sp>
        <p:nvSpPr>
          <p:cNvPr id="4" name="Θέση ημερομηνίας 3">
            <a:extLst>
              <a:ext uri="{FF2B5EF4-FFF2-40B4-BE49-F238E27FC236}">
                <a16:creationId xmlns:a16="http://schemas.microsoft.com/office/drawing/2014/main" id="{FDA8972C-46E8-4C1E-896F-47B5D0BFCAB7}"/>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3397A7F0-B062-4147-9924-4EC9E6628DDF}"/>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C33FBE59-123D-4686-ADFD-A40C01422A4D}"/>
              </a:ext>
            </a:extLst>
          </p:cNvPr>
          <p:cNvSpPr>
            <a:spLocks noGrp="1"/>
          </p:cNvSpPr>
          <p:nvPr>
            <p:ph type="sldNum" sz="quarter" idx="12"/>
          </p:nvPr>
        </p:nvSpPr>
        <p:spPr/>
        <p:txBody>
          <a:bodyPr/>
          <a:lstStyle/>
          <a:p>
            <a:fld id="{46AEA6F1-7F91-4DBB-BA4E-F976FE40F1DC}" type="slidenum">
              <a:rPr lang="el-GR" smtClean="0"/>
              <a:t>14</a:t>
            </a:fld>
            <a:endParaRPr lang="el-GR"/>
          </a:p>
        </p:txBody>
      </p:sp>
    </p:spTree>
    <p:extLst>
      <p:ext uri="{BB962C8B-B14F-4D97-AF65-F5344CB8AC3E}">
        <p14:creationId xmlns:p14="http://schemas.microsoft.com/office/powerpoint/2010/main" val="2541905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714256-F02C-4705-8BB0-38C2EF395C12}"/>
              </a:ext>
            </a:extLst>
          </p:cNvPr>
          <p:cNvSpPr>
            <a:spLocks noGrp="1"/>
          </p:cNvSpPr>
          <p:nvPr>
            <p:ph type="title"/>
          </p:nvPr>
        </p:nvSpPr>
        <p:spPr>
          <a:xfrm>
            <a:off x="1856936" y="624110"/>
            <a:ext cx="9647676" cy="1280890"/>
          </a:xfrm>
        </p:spPr>
        <p:txBody>
          <a:bodyPr>
            <a:noAutofit/>
          </a:bodyPr>
          <a:lstStyle/>
          <a:p>
            <a:r>
              <a:rPr lang="el-GR" sz="2800" b="1" dirty="0"/>
              <a:t>Βιβλιογραφική αναφορά </a:t>
            </a:r>
            <a:r>
              <a:rPr lang="en-US" sz="2800" b="1" dirty="0"/>
              <a:t> </a:t>
            </a:r>
            <a:r>
              <a:rPr lang="el-GR" sz="2800" b="1" dirty="0"/>
              <a:t>Διαδικτυακού τόπου (Web </a:t>
            </a:r>
            <a:r>
              <a:rPr lang="el-GR" sz="2800" b="1" dirty="0" err="1"/>
              <a:t>site</a:t>
            </a:r>
            <a:r>
              <a:rPr lang="el-GR" sz="2800" b="1" dirty="0"/>
              <a:t>), χωρίς συγγραφέα, χωρίς ημερομηνία καταχώρησης/δημοσίευσης</a:t>
            </a:r>
          </a:p>
        </p:txBody>
      </p:sp>
      <p:sp>
        <p:nvSpPr>
          <p:cNvPr id="3" name="Θέση περιεχομένου 2">
            <a:extLst>
              <a:ext uri="{FF2B5EF4-FFF2-40B4-BE49-F238E27FC236}">
                <a16:creationId xmlns:a16="http://schemas.microsoft.com/office/drawing/2014/main" id="{25457968-8EFB-478F-8DFD-A2008C219356}"/>
              </a:ext>
            </a:extLst>
          </p:cNvPr>
          <p:cNvSpPr>
            <a:spLocks noGrp="1"/>
          </p:cNvSpPr>
          <p:nvPr>
            <p:ph sz="half" idx="1"/>
          </p:nvPr>
        </p:nvSpPr>
        <p:spPr>
          <a:xfrm>
            <a:off x="838200" y="1825625"/>
            <a:ext cx="9832942" cy="4351338"/>
          </a:xfrm>
        </p:spPr>
        <p:txBody>
          <a:bodyPr/>
          <a:lstStyle/>
          <a:p>
            <a:pPr marL="0" indent="0">
              <a:buNone/>
            </a:pPr>
            <a:endParaRPr lang="el-GR" dirty="0"/>
          </a:p>
          <a:p>
            <a:pPr marL="0" indent="0">
              <a:buNone/>
            </a:pPr>
            <a:r>
              <a:rPr lang="el-GR" sz="2400" dirty="0"/>
              <a:t>Έστω ότι το θέμα είναι «Ελεύθερο λογισμικό»</a:t>
            </a:r>
          </a:p>
          <a:p>
            <a:endParaRPr lang="el-GR" dirty="0"/>
          </a:p>
          <a:p>
            <a:r>
              <a:rPr lang="el-GR" sz="3600" dirty="0"/>
              <a:t>Ελεύθερο λογισμικό, (</a:t>
            </a:r>
            <a:r>
              <a:rPr lang="el-GR" sz="3600" dirty="0" err="1"/>
              <a:t>χ.η</a:t>
            </a:r>
            <a:r>
              <a:rPr lang="el-GR" sz="3600" dirty="0"/>
              <a:t>.) Ανακτήθηκε 29 Δεκεμβρίου, 2020, από http://el.wikipedia.org/wiki</a:t>
            </a:r>
          </a:p>
        </p:txBody>
      </p:sp>
      <p:sp>
        <p:nvSpPr>
          <p:cNvPr id="4" name="Θέση ημερομηνίας 3">
            <a:extLst>
              <a:ext uri="{FF2B5EF4-FFF2-40B4-BE49-F238E27FC236}">
                <a16:creationId xmlns:a16="http://schemas.microsoft.com/office/drawing/2014/main" id="{C71513C0-6E82-4F67-AF5D-3A33877714B4}"/>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61082197-70EE-4D55-9FBA-A6C4E19EDE14}"/>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65C3C16C-24CC-4529-9FFF-DE084F651080}"/>
              </a:ext>
            </a:extLst>
          </p:cNvPr>
          <p:cNvSpPr>
            <a:spLocks noGrp="1"/>
          </p:cNvSpPr>
          <p:nvPr>
            <p:ph type="sldNum" sz="quarter" idx="12"/>
          </p:nvPr>
        </p:nvSpPr>
        <p:spPr/>
        <p:txBody>
          <a:bodyPr/>
          <a:lstStyle/>
          <a:p>
            <a:fld id="{46AEA6F1-7F91-4DBB-BA4E-F976FE40F1DC}" type="slidenum">
              <a:rPr lang="el-GR" smtClean="0"/>
              <a:t>15</a:t>
            </a:fld>
            <a:endParaRPr lang="el-GR"/>
          </a:p>
        </p:txBody>
      </p:sp>
    </p:spTree>
    <p:extLst>
      <p:ext uri="{BB962C8B-B14F-4D97-AF65-F5344CB8AC3E}">
        <p14:creationId xmlns:p14="http://schemas.microsoft.com/office/powerpoint/2010/main" val="284837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006EB9-BE53-4CE0-B7A3-842FACD5DF8C}"/>
              </a:ext>
            </a:extLst>
          </p:cNvPr>
          <p:cNvSpPr>
            <a:spLocks noGrp="1"/>
          </p:cNvSpPr>
          <p:nvPr>
            <p:ph type="title"/>
          </p:nvPr>
        </p:nvSpPr>
        <p:spPr>
          <a:xfrm>
            <a:off x="838200" y="365125"/>
            <a:ext cx="10515600" cy="1281113"/>
          </a:xfrm>
        </p:spPr>
        <p:txBody>
          <a:bodyPr>
            <a:normAutofit/>
          </a:bodyPr>
          <a:lstStyle/>
          <a:p>
            <a:pPr algn="ctr"/>
            <a:r>
              <a:rPr lang="el-GR" b="1" dirty="0"/>
              <a:t>Είδη έρευνας</a:t>
            </a:r>
            <a:br>
              <a:rPr lang="el-GR" dirty="0"/>
            </a:br>
            <a:endParaRPr lang="en-US" dirty="0"/>
          </a:p>
        </p:txBody>
      </p:sp>
      <p:sp>
        <p:nvSpPr>
          <p:cNvPr id="3" name="Θέση περιεχομένου 2">
            <a:extLst>
              <a:ext uri="{FF2B5EF4-FFF2-40B4-BE49-F238E27FC236}">
                <a16:creationId xmlns:a16="http://schemas.microsoft.com/office/drawing/2014/main" id="{BFE0395B-AC19-4E5C-8724-592668C38481}"/>
              </a:ext>
            </a:extLst>
          </p:cNvPr>
          <p:cNvSpPr>
            <a:spLocks noGrp="1"/>
          </p:cNvSpPr>
          <p:nvPr>
            <p:ph idx="1"/>
          </p:nvPr>
        </p:nvSpPr>
        <p:spPr>
          <a:xfrm>
            <a:off x="838200" y="1266092"/>
            <a:ext cx="10515600" cy="4910871"/>
          </a:xfrm>
        </p:spPr>
        <p:txBody>
          <a:body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l-GR" sz="2800" b="0" i="0" u="none" strike="noStrike" kern="1200" cap="none" spc="0" normalizeH="0" baseline="0" noProof="0" dirty="0">
              <a:ln>
                <a:noFill/>
              </a:ln>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l-GR" sz="2800" b="1" i="0" u="none" strike="noStrike" kern="1200" cap="none" spc="0" normalizeH="0" baseline="0" noProof="0" dirty="0">
                <a:ln>
                  <a:noFill/>
                </a:ln>
                <a:effectLst/>
                <a:uLnTx/>
                <a:uFillTx/>
                <a:latin typeface="Calibri" panose="020F0502020204030204"/>
                <a:ea typeface="+mn-ea"/>
                <a:cs typeface="+mn-cs"/>
              </a:rPr>
              <a:t>Εμπειρική έρευνα </a:t>
            </a:r>
            <a:r>
              <a:rPr kumimoji="0" lang="el-GR" sz="2800" b="0" i="0" u="none" strike="noStrike" kern="1200" cap="none" spc="0" normalizeH="0" baseline="0" noProof="0" dirty="0">
                <a:ln>
                  <a:noFill/>
                </a:ln>
                <a:effectLst/>
                <a:uLnTx/>
                <a:uFillTx/>
                <a:latin typeface="Calibri" panose="020F0502020204030204"/>
                <a:ea typeface="+mn-ea"/>
                <a:cs typeface="+mn-cs"/>
              </a:rPr>
              <a:t>είναι η έρευνα που βασίζεται σε πρωτογενή δεδομένα (δηλαδή δεδομένα που συγκεντρώθηκαν για πρώτη φορά) τα οποία έχουν συλλέξει οι ίδιοι ερευνητές για τις ανάγκες της συγκεκριμένης έρευνας.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l-GR" sz="2800" b="1" i="0" u="none" strike="noStrike" kern="1200" cap="none" spc="0" normalizeH="0" baseline="0" noProof="0" dirty="0">
                <a:ln>
                  <a:noFill/>
                </a:ln>
                <a:effectLst/>
                <a:uLnTx/>
                <a:uFillTx/>
                <a:latin typeface="Calibri" panose="020F0502020204030204"/>
                <a:ea typeface="+mn-ea"/>
                <a:cs typeface="+mn-cs"/>
              </a:rPr>
              <a:t>Βιβλιογραφική έρευνα </a:t>
            </a:r>
            <a:r>
              <a:rPr kumimoji="0" lang="el-GR" sz="2800" b="0" i="0" u="none" strike="noStrike" kern="1200" cap="none" spc="0" normalizeH="0" baseline="0" noProof="0" dirty="0">
                <a:ln>
                  <a:noFill/>
                </a:ln>
                <a:effectLst/>
                <a:uLnTx/>
                <a:uFillTx/>
                <a:latin typeface="Calibri" panose="020F0502020204030204"/>
                <a:ea typeface="+mn-ea"/>
                <a:cs typeface="+mn-cs"/>
              </a:rPr>
              <a:t>είναι η έρευνα που βασίζεται σε δευτερογενή δεδομένα (ευρήματα και δεδομένα από προηγούμενες μελέτες)</a:t>
            </a:r>
          </a:p>
          <a:p>
            <a:endParaRPr lang="en-US" dirty="0"/>
          </a:p>
        </p:txBody>
      </p:sp>
      <p:sp>
        <p:nvSpPr>
          <p:cNvPr id="4" name="Θέση ημερομηνίας 3">
            <a:extLst>
              <a:ext uri="{FF2B5EF4-FFF2-40B4-BE49-F238E27FC236}">
                <a16:creationId xmlns:a16="http://schemas.microsoft.com/office/drawing/2014/main" id="{9FD693B4-DA54-4BF6-9715-00352CFAC8E8}"/>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338CB8BD-C57C-44D0-9F05-24E1F54CED16}"/>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11FDE032-595C-4DD6-9D2B-659F993F231F}"/>
              </a:ext>
            </a:extLst>
          </p:cNvPr>
          <p:cNvSpPr>
            <a:spLocks noGrp="1"/>
          </p:cNvSpPr>
          <p:nvPr>
            <p:ph type="sldNum" sz="quarter" idx="12"/>
          </p:nvPr>
        </p:nvSpPr>
        <p:spPr/>
        <p:txBody>
          <a:bodyPr/>
          <a:lstStyle/>
          <a:p>
            <a:fld id="{46AEA6F1-7F91-4DBB-BA4E-F976FE40F1DC}" type="slidenum">
              <a:rPr lang="el-GR" smtClean="0"/>
              <a:t>2</a:t>
            </a:fld>
            <a:endParaRPr lang="el-GR"/>
          </a:p>
        </p:txBody>
      </p:sp>
    </p:spTree>
    <p:extLst>
      <p:ext uri="{BB962C8B-B14F-4D97-AF65-F5344CB8AC3E}">
        <p14:creationId xmlns:p14="http://schemas.microsoft.com/office/powerpoint/2010/main" val="1293456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E2770E-60E4-41F2-99DA-AF48F00AD11A}"/>
              </a:ext>
            </a:extLst>
          </p:cNvPr>
          <p:cNvSpPr>
            <a:spLocks noGrp="1"/>
          </p:cNvSpPr>
          <p:nvPr>
            <p:ph type="title"/>
          </p:nvPr>
        </p:nvSpPr>
        <p:spPr/>
        <p:txBody>
          <a:bodyPr>
            <a:normAutofit/>
          </a:bodyPr>
          <a:lstStyle/>
          <a:p>
            <a:r>
              <a:rPr lang="el-GR" b="1" dirty="0"/>
              <a:t>Τι πετυχαίνουμε με τη βιβλιογραφική έρευνα;</a:t>
            </a:r>
            <a:endParaRPr lang="en-US" b="1" dirty="0"/>
          </a:p>
        </p:txBody>
      </p:sp>
      <p:sp>
        <p:nvSpPr>
          <p:cNvPr id="3" name="Θέση περιεχομένου 2">
            <a:extLst>
              <a:ext uri="{FF2B5EF4-FFF2-40B4-BE49-F238E27FC236}">
                <a16:creationId xmlns:a16="http://schemas.microsoft.com/office/drawing/2014/main" id="{833B8FD8-DB1C-472A-8DB5-80E1B1CBAC75}"/>
              </a:ext>
            </a:extLst>
          </p:cNvPr>
          <p:cNvSpPr>
            <a:spLocks noGrp="1"/>
          </p:cNvSpPr>
          <p:nvPr>
            <p:ph idx="1"/>
          </p:nvPr>
        </p:nvSpPr>
        <p:spPr/>
        <p:txBody>
          <a:bodyPr>
            <a:normAutofit lnSpcReduction="10000"/>
          </a:bodyPr>
          <a:lstStyle/>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l-GR"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Με τη βιβλιογραφική έρευνα προσπαθούμε να δώσουμε απαντήσεις σε ερωτήματα στηριζόμενοι όχι σε εμπειρικά δεδομένα ερευνών αλλά μέσα από την κριτική ανάλυση άλλων, σχετικών με το θέμα μας, δημοσιευμένων εργασιών (εμπειρικών μελετών, θεωρητικών μελετών ή, ακόμα, και άλλων βιβλιογραφικών ερευνών), δηλαδή</a:t>
            </a:r>
            <a:br>
              <a:rPr kumimoji="0" lang="el-GR"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l-GR"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συνοψίζοντας, ταξινομώντας, συγκρίνοντας και συνθέτοντας υλικό που έχει ήδη δημοσιευθεί.</a:t>
            </a: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Θέση ημερομηνίας 3">
            <a:extLst>
              <a:ext uri="{FF2B5EF4-FFF2-40B4-BE49-F238E27FC236}">
                <a16:creationId xmlns:a16="http://schemas.microsoft.com/office/drawing/2014/main" id="{FC95D483-9F27-4AC0-81E6-E9A8D6E5AF7F}"/>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CF62A381-C00E-43CC-9AF9-D239487265A8}"/>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88ECF467-EEC2-4F72-B941-29D1640733DD}"/>
              </a:ext>
            </a:extLst>
          </p:cNvPr>
          <p:cNvSpPr>
            <a:spLocks noGrp="1"/>
          </p:cNvSpPr>
          <p:nvPr>
            <p:ph type="sldNum" sz="quarter" idx="12"/>
          </p:nvPr>
        </p:nvSpPr>
        <p:spPr/>
        <p:txBody>
          <a:bodyPr/>
          <a:lstStyle/>
          <a:p>
            <a:fld id="{46AEA6F1-7F91-4DBB-BA4E-F976FE40F1DC}" type="slidenum">
              <a:rPr lang="el-GR" smtClean="0"/>
              <a:t>3</a:t>
            </a:fld>
            <a:endParaRPr lang="el-GR"/>
          </a:p>
        </p:txBody>
      </p:sp>
    </p:spTree>
    <p:extLst>
      <p:ext uri="{BB962C8B-B14F-4D97-AF65-F5344CB8AC3E}">
        <p14:creationId xmlns:p14="http://schemas.microsoft.com/office/powerpoint/2010/main" val="371673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0990" y="365125"/>
            <a:ext cx="7822809" cy="502141"/>
          </a:xfrm>
        </p:spPr>
        <p:txBody>
          <a:bodyPr>
            <a:normAutofit fontScale="90000"/>
          </a:bodyPr>
          <a:lstStyle/>
          <a:p>
            <a:pPr algn="l"/>
            <a:r>
              <a:rPr lang="el-GR" b="1" dirty="0"/>
              <a:t>Τι είναι η βιβλιογραφία; </a:t>
            </a:r>
          </a:p>
        </p:txBody>
      </p:sp>
      <p:sp>
        <p:nvSpPr>
          <p:cNvPr id="4" name="Content Placeholder 3"/>
          <p:cNvSpPr>
            <a:spLocks noGrp="1"/>
          </p:cNvSpPr>
          <p:nvPr>
            <p:ph sz="half" idx="1"/>
          </p:nvPr>
        </p:nvSpPr>
        <p:spPr>
          <a:xfrm>
            <a:off x="694049" y="2083910"/>
            <a:ext cx="4801778" cy="3968098"/>
          </a:xfrm>
        </p:spPr>
        <p:txBody>
          <a:bodyPr>
            <a:normAutofit/>
          </a:bodyPr>
          <a:lstStyle/>
          <a:p>
            <a:r>
              <a:rPr lang="el-GR" dirty="0"/>
              <a:t>Βιβλία</a:t>
            </a:r>
          </a:p>
          <a:p>
            <a:r>
              <a:rPr lang="el-GR" dirty="0"/>
              <a:t>Ηλεκτρονικά βιβλία</a:t>
            </a:r>
          </a:p>
          <a:p>
            <a:r>
              <a:rPr lang="el-GR" dirty="0"/>
              <a:t>Βιβλία Πρακτικών συνεδρίου</a:t>
            </a:r>
          </a:p>
          <a:p>
            <a:r>
              <a:rPr lang="el-GR" dirty="0"/>
              <a:t>Εγκυκλοπαίδειες </a:t>
            </a:r>
          </a:p>
          <a:p>
            <a:r>
              <a:rPr lang="el-GR" dirty="0"/>
              <a:t>Λεξικά </a:t>
            </a:r>
          </a:p>
          <a:p>
            <a:r>
              <a:rPr lang="el-GR" dirty="0"/>
              <a:t>Άρθρα σε βιβλία</a:t>
            </a:r>
          </a:p>
          <a:p>
            <a:r>
              <a:rPr lang="el-GR" dirty="0"/>
              <a:t>Άρθρα σε επιστημονικά περιοδικά</a:t>
            </a:r>
          </a:p>
          <a:p>
            <a:endParaRPr lang="el-GR" sz="3200" dirty="0"/>
          </a:p>
        </p:txBody>
      </p:sp>
      <p:sp>
        <p:nvSpPr>
          <p:cNvPr id="5" name="Content Placeholder 4"/>
          <p:cNvSpPr>
            <a:spLocks noGrp="1"/>
          </p:cNvSpPr>
          <p:nvPr>
            <p:ph sz="half" idx="2"/>
          </p:nvPr>
        </p:nvSpPr>
        <p:spPr>
          <a:xfrm>
            <a:off x="5592932" y="1898846"/>
            <a:ext cx="6019060" cy="4153162"/>
          </a:xfrm>
        </p:spPr>
        <p:txBody>
          <a:bodyPr>
            <a:noAutofit/>
          </a:bodyPr>
          <a:lstStyle/>
          <a:p>
            <a:r>
              <a:rPr lang="el-GR" dirty="0">
                <a:solidFill>
                  <a:prstClr val="black"/>
                </a:solidFill>
              </a:rPr>
              <a:t>Μεταπτυχιακές εργασίες</a:t>
            </a:r>
            <a:endParaRPr lang="el-GR" dirty="0"/>
          </a:p>
          <a:p>
            <a:r>
              <a:rPr lang="el-GR" dirty="0"/>
              <a:t>Διδακτορικές διατριβές</a:t>
            </a:r>
          </a:p>
          <a:p>
            <a:r>
              <a:rPr lang="el-GR" dirty="0"/>
              <a:t>Ιστοσελίδες </a:t>
            </a:r>
          </a:p>
          <a:p>
            <a:r>
              <a:rPr lang="el-GR" dirty="0"/>
              <a:t>Εφημερίδες</a:t>
            </a:r>
          </a:p>
          <a:p>
            <a:r>
              <a:rPr lang="el-GR" dirty="0"/>
              <a:t>Οπτικοακουστικά μέσα (π.χ. ταινίες, τηλεοπτικές ή ραδιοφωνικές εκπομπές)</a:t>
            </a:r>
          </a:p>
          <a:p>
            <a:r>
              <a:rPr lang="en-US" dirty="0"/>
              <a:t>Emails</a:t>
            </a:r>
          </a:p>
          <a:p>
            <a:r>
              <a:rPr lang="el-GR" dirty="0"/>
              <a:t>Προσωπική αλληλογραφία</a:t>
            </a:r>
          </a:p>
        </p:txBody>
      </p:sp>
      <p:sp>
        <p:nvSpPr>
          <p:cNvPr id="3" name="Θέση ημερομηνίας 2">
            <a:extLst>
              <a:ext uri="{FF2B5EF4-FFF2-40B4-BE49-F238E27FC236}">
                <a16:creationId xmlns:a16="http://schemas.microsoft.com/office/drawing/2014/main" id="{FFB1CA5D-CD34-49DE-869C-C1F23B018A21}"/>
              </a:ext>
            </a:extLst>
          </p:cNvPr>
          <p:cNvSpPr>
            <a:spLocks noGrp="1"/>
          </p:cNvSpPr>
          <p:nvPr>
            <p:ph type="dt" sz="half" idx="10"/>
          </p:nvPr>
        </p:nvSpPr>
        <p:spPr/>
        <p:txBody>
          <a:bodyPr/>
          <a:lstStyle/>
          <a:p>
            <a:r>
              <a:rPr lang="el-GR"/>
              <a:t>19/12/2017</a:t>
            </a:r>
          </a:p>
        </p:txBody>
      </p:sp>
      <p:sp>
        <p:nvSpPr>
          <p:cNvPr id="8" name="Θέση υποσέλιδου 7">
            <a:extLst>
              <a:ext uri="{FF2B5EF4-FFF2-40B4-BE49-F238E27FC236}">
                <a16:creationId xmlns:a16="http://schemas.microsoft.com/office/drawing/2014/main" id="{E8B0F948-7579-44FF-BA55-BE322136FF34}"/>
              </a:ext>
            </a:extLst>
          </p:cNvPr>
          <p:cNvSpPr>
            <a:spLocks noGrp="1"/>
          </p:cNvSpPr>
          <p:nvPr>
            <p:ph type="ftr" sz="quarter" idx="11"/>
          </p:nvPr>
        </p:nvSpPr>
        <p:spPr>
          <a:xfrm>
            <a:off x="2603279" y="6124673"/>
            <a:ext cx="7619999" cy="365125"/>
          </a:xfrm>
        </p:spPr>
        <p:txBody>
          <a:bodyPr/>
          <a:lstStyle/>
          <a:p>
            <a:r>
              <a:rPr lang="el-GR" dirty="0"/>
              <a:t>Επιμέλεια </a:t>
            </a:r>
            <a:r>
              <a:rPr lang="el-GR" dirty="0" err="1"/>
              <a:t>ΚΛ</a:t>
            </a:r>
            <a:endParaRPr lang="el-GR" dirty="0"/>
          </a:p>
        </p:txBody>
      </p:sp>
      <p:sp>
        <p:nvSpPr>
          <p:cNvPr id="6" name="Θέση αριθμού διαφάνειας 5">
            <a:extLst>
              <a:ext uri="{FF2B5EF4-FFF2-40B4-BE49-F238E27FC236}">
                <a16:creationId xmlns:a16="http://schemas.microsoft.com/office/drawing/2014/main" id="{307C3B09-D2F2-46AE-8731-F8A046BE9A21}"/>
              </a:ext>
            </a:extLst>
          </p:cNvPr>
          <p:cNvSpPr>
            <a:spLocks noGrp="1"/>
          </p:cNvSpPr>
          <p:nvPr>
            <p:ph type="sldNum" sz="quarter" idx="12"/>
          </p:nvPr>
        </p:nvSpPr>
        <p:spPr/>
        <p:txBody>
          <a:bodyPr/>
          <a:lstStyle/>
          <a:p>
            <a:fld id="{46AEA6F1-7F91-4DBB-BA4E-F976FE40F1DC}" type="slidenum">
              <a:rPr lang="el-GR" smtClean="0"/>
              <a:t>4</a:t>
            </a:fld>
            <a:endParaRPr lang="el-GR"/>
          </a:p>
        </p:txBody>
      </p:sp>
      <p:sp>
        <p:nvSpPr>
          <p:cNvPr id="13" name="TextBox 12">
            <a:extLst>
              <a:ext uri="{FF2B5EF4-FFF2-40B4-BE49-F238E27FC236}">
                <a16:creationId xmlns:a16="http://schemas.microsoft.com/office/drawing/2014/main" id="{F7BF0F8F-B159-45E7-A5D6-A42B3C72F0F1}"/>
              </a:ext>
            </a:extLst>
          </p:cNvPr>
          <p:cNvSpPr txBox="1"/>
          <p:nvPr/>
        </p:nvSpPr>
        <p:spPr>
          <a:xfrm>
            <a:off x="1463040" y="921391"/>
            <a:ext cx="10578915" cy="954107"/>
          </a:xfrm>
          <a:prstGeom prst="rect">
            <a:avLst/>
          </a:prstGeom>
          <a:noFill/>
        </p:spPr>
        <p:txBody>
          <a:bodyPr wrap="square">
            <a:spAutoFit/>
          </a:bodyPr>
          <a:lstStyle/>
          <a:p>
            <a:r>
              <a:rPr lang="el-GR" sz="2800" dirty="0"/>
              <a:t>Οτιδήποτε μπορεί να μας παρέχει πληροφορίες σχετικά με το θέμα που ερευνούμε. Όπως:</a:t>
            </a:r>
          </a:p>
        </p:txBody>
      </p:sp>
    </p:spTree>
    <p:extLst>
      <p:ext uri="{BB962C8B-B14F-4D97-AF65-F5344CB8AC3E}">
        <p14:creationId xmlns:p14="http://schemas.microsoft.com/office/powerpoint/2010/main" val="1300493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F2B2F8-E3D6-4406-97F5-11BC1412DD64}"/>
              </a:ext>
            </a:extLst>
          </p:cNvPr>
          <p:cNvSpPr>
            <a:spLocks noGrp="1"/>
          </p:cNvSpPr>
          <p:nvPr>
            <p:ph type="title"/>
          </p:nvPr>
        </p:nvSpPr>
        <p:spPr>
          <a:xfrm>
            <a:off x="1997613" y="624110"/>
            <a:ext cx="9507000" cy="1280890"/>
          </a:xfrm>
        </p:spPr>
        <p:txBody>
          <a:bodyPr>
            <a:normAutofit fontScale="90000"/>
          </a:bodyPr>
          <a:lstStyle/>
          <a:p>
            <a:r>
              <a:rPr lang="el-GR" sz="4000" b="1" dirty="0"/>
              <a:t>Πέντε στάδια για την ανασκόπηση της βιβλιογραφίας</a:t>
            </a:r>
          </a:p>
        </p:txBody>
      </p:sp>
      <p:sp>
        <p:nvSpPr>
          <p:cNvPr id="3" name="Θέση περιεχομένου 2">
            <a:extLst>
              <a:ext uri="{FF2B5EF4-FFF2-40B4-BE49-F238E27FC236}">
                <a16:creationId xmlns:a16="http://schemas.microsoft.com/office/drawing/2014/main" id="{2FE49E06-30BD-4F41-9489-F588724D114F}"/>
              </a:ext>
            </a:extLst>
          </p:cNvPr>
          <p:cNvSpPr>
            <a:spLocks noGrp="1"/>
          </p:cNvSpPr>
          <p:nvPr>
            <p:ph idx="1"/>
          </p:nvPr>
        </p:nvSpPr>
        <p:spPr>
          <a:xfrm>
            <a:off x="2589212" y="1904999"/>
            <a:ext cx="8915400" cy="4453597"/>
          </a:xfrm>
        </p:spPr>
        <p:txBody>
          <a:bodyPr>
            <a:normAutofit lnSpcReduction="10000"/>
          </a:bodyPr>
          <a:lstStyle/>
          <a:p>
            <a:pPr marL="514350" indent="-514350">
              <a:buFont typeface="+mj-lt"/>
              <a:buAutoNum type="arabicPeriod"/>
            </a:pPr>
            <a:r>
              <a:rPr lang="el-GR" sz="2400" dirty="0"/>
              <a:t>Προσδιορισμός των λέξεων κλειδιών (</a:t>
            </a:r>
            <a:r>
              <a:rPr lang="en-US" sz="2400" dirty="0"/>
              <a:t>keywords)</a:t>
            </a:r>
            <a:r>
              <a:rPr lang="el-GR" sz="2400" dirty="0"/>
              <a:t>που θα χρησιμοποιήσετε κατά την αναζήτηση σας στη βιβλιογραφία.</a:t>
            </a:r>
          </a:p>
          <a:p>
            <a:pPr marL="514350" indent="-514350">
              <a:buFont typeface="+mj-lt"/>
              <a:buAutoNum type="arabicPeriod"/>
            </a:pPr>
            <a:r>
              <a:rPr lang="el-GR" sz="2400" dirty="0"/>
              <a:t>Ανατρέξτε σε διαφορετικά είδη υλικού και βάσεων δεδομένων, και σε εκείνα που είναι διαθέσιμα σε κάποια ακαδημαϊκή βιβλιοθήκη και στο διαδίκτυο.</a:t>
            </a:r>
          </a:p>
          <a:p>
            <a:pPr marL="514350" indent="-514350">
              <a:buFont typeface="+mj-lt"/>
              <a:buAutoNum type="arabicPeriod"/>
            </a:pPr>
            <a:r>
              <a:rPr lang="el-GR" sz="2400" dirty="0"/>
              <a:t>Κριτική αξιολόγηση και επιλογή της βιβλιογραφίας.</a:t>
            </a:r>
          </a:p>
          <a:p>
            <a:pPr marL="514350" indent="-514350">
              <a:buFont typeface="+mj-lt"/>
              <a:buAutoNum type="arabicPeriod"/>
            </a:pPr>
            <a:r>
              <a:rPr lang="el-GR" sz="2400" dirty="0"/>
              <a:t>Οργάνωση της βιβλιογραφίας που έχετε επιλέξει (μπορείτε να φτιάξετε ένα διάγραμμα για αυτή).</a:t>
            </a:r>
          </a:p>
          <a:p>
            <a:pPr marL="514350" indent="-514350">
              <a:buFont typeface="+mj-lt"/>
              <a:buAutoNum type="arabicPeriod"/>
            </a:pPr>
            <a:r>
              <a:rPr lang="el-GR" sz="2400" dirty="0"/>
              <a:t>Συγγραφή της βιβλιογραφικής έρευνας στην οποία θα αναφέρονται τα βιβλιογραφικά δεδομένα (</a:t>
            </a:r>
            <a:r>
              <a:rPr lang="en-US" sz="2400" dirty="0"/>
              <a:t>references)</a:t>
            </a:r>
            <a:r>
              <a:rPr lang="el-GR" sz="2400" dirty="0"/>
              <a:t>.</a:t>
            </a:r>
          </a:p>
          <a:p>
            <a:endParaRPr lang="el-GR" dirty="0"/>
          </a:p>
        </p:txBody>
      </p:sp>
      <p:sp>
        <p:nvSpPr>
          <p:cNvPr id="4" name="Θέση ημερομηνίας 3">
            <a:extLst>
              <a:ext uri="{FF2B5EF4-FFF2-40B4-BE49-F238E27FC236}">
                <a16:creationId xmlns:a16="http://schemas.microsoft.com/office/drawing/2014/main" id="{F3F9D08F-A2A0-47FF-9924-53F3D798E598}"/>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E3E47519-3314-49F7-B75E-4BE800824EEF}"/>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BDC222C5-BDD5-461F-AFF9-C12E1AE18A85}"/>
              </a:ext>
            </a:extLst>
          </p:cNvPr>
          <p:cNvSpPr>
            <a:spLocks noGrp="1"/>
          </p:cNvSpPr>
          <p:nvPr>
            <p:ph type="sldNum" sz="quarter" idx="12"/>
          </p:nvPr>
        </p:nvSpPr>
        <p:spPr/>
        <p:txBody>
          <a:bodyPr/>
          <a:lstStyle/>
          <a:p>
            <a:fld id="{46AEA6F1-7F91-4DBB-BA4E-F976FE40F1DC}" type="slidenum">
              <a:rPr lang="el-GR" smtClean="0"/>
              <a:t>5</a:t>
            </a:fld>
            <a:endParaRPr lang="el-GR"/>
          </a:p>
        </p:txBody>
      </p:sp>
    </p:spTree>
    <p:extLst>
      <p:ext uri="{BB962C8B-B14F-4D97-AF65-F5344CB8AC3E}">
        <p14:creationId xmlns:p14="http://schemas.microsoft.com/office/powerpoint/2010/main" val="2895782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4E9D46-0BCF-4B2A-B3F0-3BF98D8D25CF}"/>
              </a:ext>
            </a:extLst>
          </p:cNvPr>
          <p:cNvSpPr>
            <a:spLocks noGrp="1"/>
          </p:cNvSpPr>
          <p:nvPr>
            <p:ph type="title"/>
          </p:nvPr>
        </p:nvSpPr>
        <p:spPr>
          <a:xfrm>
            <a:off x="762786" y="18255"/>
            <a:ext cx="10515600" cy="1325563"/>
          </a:xfrm>
        </p:spPr>
        <p:txBody>
          <a:bodyPr/>
          <a:lstStyle/>
          <a:p>
            <a:r>
              <a:rPr lang="el-GR" b="1" dirty="0"/>
              <a:t>Προσδιορισμός των λέξεων κλειδιών</a:t>
            </a:r>
          </a:p>
        </p:txBody>
      </p:sp>
      <p:sp>
        <p:nvSpPr>
          <p:cNvPr id="3" name="Θέση περιεχομένου 2">
            <a:extLst>
              <a:ext uri="{FF2B5EF4-FFF2-40B4-BE49-F238E27FC236}">
                <a16:creationId xmlns:a16="http://schemas.microsoft.com/office/drawing/2014/main" id="{00C5D729-EE67-4864-9C33-01032F940405}"/>
              </a:ext>
            </a:extLst>
          </p:cNvPr>
          <p:cNvSpPr>
            <a:spLocks noGrp="1"/>
          </p:cNvSpPr>
          <p:nvPr>
            <p:ph idx="1"/>
          </p:nvPr>
        </p:nvSpPr>
        <p:spPr>
          <a:xfrm>
            <a:off x="838200" y="1319753"/>
            <a:ext cx="10515600" cy="4857210"/>
          </a:xfrm>
        </p:spPr>
        <p:txBody>
          <a:bodyPr>
            <a:normAutofit/>
          </a:bodyPr>
          <a:lstStyle/>
          <a:p>
            <a:r>
              <a:rPr lang="el-GR" sz="2400" dirty="0"/>
              <a:t>Επιλέξτε δύο με τρεις λέξεις-κλειδιά στο τίτλο της εργασίας που εμπεριέχουν την κεντρική ιδέα της μελέτης σας. </a:t>
            </a:r>
          </a:p>
          <a:p>
            <a:r>
              <a:rPr lang="el-GR" sz="2400" dirty="0"/>
              <a:t>Διατυπώστε ένα σύντομο, γενικό ερευνητικό ερώτημα που θα θέλατε να απαντηθεί στη μελέτη. Επιλέξτε δύο ή τρεις λέξεις σε αυτό το ερώτημα που συνοψίζουν καλύτερα την κύρια κατεύθυνση της μελέτης.</a:t>
            </a:r>
          </a:p>
          <a:p>
            <a:r>
              <a:rPr lang="el-GR" sz="2400" dirty="0"/>
              <a:t>Διαβάστε κάποιον κατάλογο όρων για να βρείτε λέξεις που ταιριάξουν με το θέμα σας. Επισκεφθείτε τις ηλεκτρονικές βάσεις δεδομένων που είναι συνήθως διαθέσιμες σε βιβλιοθήκες οργανισμών και εκπαιδευτικών ιδρυμάτων. </a:t>
            </a:r>
          </a:p>
        </p:txBody>
      </p:sp>
      <p:sp>
        <p:nvSpPr>
          <p:cNvPr id="4" name="Θέση ημερομηνίας 3">
            <a:extLst>
              <a:ext uri="{FF2B5EF4-FFF2-40B4-BE49-F238E27FC236}">
                <a16:creationId xmlns:a16="http://schemas.microsoft.com/office/drawing/2014/main" id="{85BEA70B-0711-4412-A49B-D0B034D5017E}"/>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FA7ADA5B-27FB-4ECF-89ED-4C1F6FEFC07A}"/>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FE995432-D636-47B0-B59C-4A9B8258EB41}"/>
              </a:ext>
            </a:extLst>
          </p:cNvPr>
          <p:cNvSpPr>
            <a:spLocks noGrp="1"/>
          </p:cNvSpPr>
          <p:nvPr>
            <p:ph type="sldNum" sz="quarter" idx="12"/>
          </p:nvPr>
        </p:nvSpPr>
        <p:spPr/>
        <p:txBody>
          <a:bodyPr/>
          <a:lstStyle/>
          <a:p>
            <a:fld id="{46AEA6F1-7F91-4DBB-BA4E-F976FE40F1DC}" type="slidenum">
              <a:rPr lang="el-GR" smtClean="0"/>
              <a:t>6</a:t>
            </a:fld>
            <a:endParaRPr lang="el-GR"/>
          </a:p>
        </p:txBody>
      </p:sp>
    </p:spTree>
    <p:extLst>
      <p:ext uri="{BB962C8B-B14F-4D97-AF65-F5344CB8AC3E}">
        <p14:creationId xmlns:p14="http://schemas.microsoft.com/office/powerpoint/2010/main" val="35961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2BEA9C-70F2-4740-9E43-35873D377CEB}"/>
              </a:ext>
            </a:extLst>
          </p:cNvPr>
          <p:cNvSpPr>
            <a:spLocks noGrp="1"/>
          </p:cNvSpPr>
          <p:nvPr>
            <p:ph type="title"/>
          </p:nvPr>
        </p:nvSpPr>
        <p:spPr>
          <a:xfrm>
            <a:off x="2297503" y="357067"/>
            <a:ext cx="8911687" cy="1280890"/>
          </a:xfrm>
        </p:spPr>
        <p:txBody>
          <a:bodyPr>
            <a:normAutofit/>
          </a:bodyPr>
          <a:lstStyle/>
          <a:p>
            <a:r>
              <a:rPr kumimoji="0" lang="el-GR" b="1" i="0" u="none" strike="noStrike" kern="1200" cap="none" spc="0" normalizeH="0" baseline="0" noProof="0" dirty="0">
                <a:ln>
                  <a:noFill/>
                </a:ln>
                <a:solidFill>
                  <a:prstClr val="black"/>
                </a:solidFill>
                <a:effectLst/>
                <a:uLnTx/>
                <a:uFillTx/>
                <a:latin typeface="Calibri Light" panose="020F0302020204030204"/>
                <a:ea typeface="+mj-ea"/>
                <a:cs typeface="+mj-cs"/>
              </a:rPr>
              <a:t>Κριτική Αξιολόγηση και Επιλογή της Βιβλιογραφίας</a:t>
            </a:r>
            <a:endParaRPr lang="en-US" b="1" dirty="0"/>
          </a:p>
        </p:txBody>
      </p:sp>
      <p:sp>
        <p:nvSpPr>
          <p:cNvPr id="3" name="Θέση περιεχομένου 2">
            <a:extLst>
              <a:ext uri="{FF2B5EF4-FFF2-40B4-BE49-F238E27FC236}">
                <a16:creationId xmlns:a16="http://schemas.microsoft.com/office/drawing/2014/main" id="{BC94B3E4-CE1A-4086-8082-987834774266}"/>
              </a:ext>
            </a:extLst>
          </p:cNvPr>
          <p:cNvSpPr>
            <a:spLocks noGrp="1"/>
          </p:cNvSpPr>
          <p:nvPr>
            <p:ph idx="1"/>
          </p:nvPr>
        </p:nvSpPr>
        <p:spPr>
          <a:xfrm>
            <a:off x="1982789" y="2133599"/>
            <a:ext cx="9521823" cy="4224997"/>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l-GR" sz="2800" i="0" u="none" strike="noStrike" kern="1200" cap="none" spc="0" normalizeH="0" baseline="0" noProof="0" dirty="0">
                <a:ln>
                  <a:noFill/>
                </a:ln>
                <a:effectLst/>
                <a:uLnTx/>
                <a:uFillTx/>
                <a:latin typeface="Calibri" panose="020F0502020204030204"/>
                <a:ea typeface="+mn-ea"/>
                <a:cs typeface="+mn-cs"/>
              </a:rPr>
              <a:t>Επιλέξτε βιβλιογραφικές πηγές που να είναι αξιόπιστες. (αναλυτικά πως γίνεται αυτό στην παρουσίαση </a:t>
            </a:r>
            <a:r>
              <a:rPr kumimoji="0" lang="en-US" sz="2800" i="0" u="none" strike="noStrike" kern="1200" cap="none" spc="0" normalizeH="0" baseline="0" noProof="0" dirty="0">
                <a:ln>
                  <a:noFill/>
                </a:ln>
                <a:effectLst/>
                <a:uLnTx/>
                <a:uFillTx/>
                <a:latin typeface="Calibri" panose="020F0502020204030204"/>
                <a:ea typeface="+mn-ea"/>
                <a:cs typeface="+mn-cs"/>
              </a:rPr>
              <a:t>fake news).</a:t>
            </a:r>
            <a:endParaRPr kumimoji="0" lang="el-GR" sz="2800" i="0" u="none" strike="noStrike" kern="1200" cap="none" spc="0" normalizeH="0" baseline="0" noProof="0" dirty="0">
              <a:ln>
                <a:noFill/>
              </a:ln>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l-GR" sz="2800" i="0" u="none" strike="noStrike" kern="1200" cap="none" spc="0" normalizeH="0" baseline="0" noProof="0" dirty="0">
                <a:ln>
                  <a:noFill/>
                </a:ln>
                <a:effectLst/>
                <a:uLnTx/>
                <a:uFillTx/>
                <a:latin typeface="Calibri" panose="020F0502020204030204"/>
                <a:ea typeface="+mn-ea"/>
                <a:cs typeface="+mn-cs"/>
              </a:rPr>
              <a:t>Βασιστείτε όσο το δυνατόν περισσότερο σε άρθρα που δημοσιεύονται σε επιστημονικά περιοδικά και πρακτικά συνεδρίων. Χρησιμοποιείται αυστηρή διαδικασία αξιολόγησης των μελετών.</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l-GR" sz="2800" dirty="0">
                <a:latin typeface="Calibri" panose="020F0502020204030204"/>
              </a:rPr>
              <a:t>Χρησιμοποιήστε δεδομένα από </a:t>
            </a:r>
            <a:r>
              <a:rPr lang="el-GR" sz="2800" dirty="0" err="1">
                <a:latin typeface="Calibri" panose="020F0502020204030204"/>
              </a:rPr>
              <a:t>ιστότοπους</a:t>
            </a:r>
            <a:r>
              <a:rPr lang="el-GR" sz="2800" dirty="0">
                <a:latin typeface="Calibri" panose="020F0502020204030204"/>
              </a:rPr>
              <a:t> αναγνωρισμένων οργανισμών και εκπαιδευτικών ιδρυμάτων.</a:t>
            </a:r>
            <a:endParaRPr lang="en-US" sz="2800" dirty="0"/>
          </a:p>
        </p:txBody>
      </p:sp>
      <p:sp>
        <p:nvSpPr>
          <p:cNvPr id="4" name="Θέση ημερομηνίας 3">
            <a:extLst>
              <a:ext uri="{FF2B5EF4-FFF2-40B4-BE49-F238E27FC236}">
                <a16:creationId xmlns:a16="http://schemas.microsoft.com/office/drawing/2014/main" id="{8EDB85D9-B4E2-47E3-9AD3-C7E3BDEFD8C6}"/>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78697CFC-2496-4930-A7D6-0F9061CCBDE8}"/>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7F70C041-31A7-4883-A71C-CDC70A9DE4D7}"/>
              </a:ext>
            </a:extLst>
          </p:cNvPr>
          <p:cNvSpPr>
            <a:spLocks noGrp="1"/>
          </p:cNvSpPr>
          <p:nvPr>
            <p:ph type="sldNum" sz="quarter" idx="12"/>
          </p:nvPr>
        </p:nvSpPr>
        <p:spPr/>
        <p:txBody>
          <a:bodyPr/>
          <a:lstStyle/>
          <a:p>
            <a:fld id="{46AEA6F1-7F91-4DBB-BA4E-F976FE40F1DC}" type="slidenum">
              <a:rPr lang="el-GR" smtClean="0"/>
              <a:t>7</a:t>
            </a:fld>
            <a:endParaRPr lang="el-GR"/>
          </a:p>
        </p:txBody>
      </p:sp>
    </p:spTree>
    <p:extLst>
      <p:ext uri="{BB962C8B-B14F-4D97-AF65-F5344CB8AC3E}">
        <p14:creationId xmlns:p14="http://schemas.microsoft.com/office/powerpoint/2010/main" val="767199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88AF91-9C89-41C2-BFC3-6B0E856B20F8}"/>
              </a:ext>
            </a:extLst>
          </p:cNvPr>
          <p:cNvSpPr>
            <a:spLocks noGrp="1"/>
          </p:cNvSpPr>
          <p:nvPr>
            <p:ph type="title"/>
          </p:nvPr>
        </p:nvSpPr>
        <p:spPr>
          <a:xfrm>
            <a:off x="2110154" y="136525"/>
            <a:ext cx="9243646" cy="1325563"/>
          </a:xfrm>
        </p:spPr>
        <p:txBody>
          <a:bodyPr>
            <a:normAutofit/>
          </a:bodyPr>
          <a:lstStyle/>
          <a:p>
            <a:r>
              <a:rPr lang="el-GR" sz="3600" b="1" dirty="0"/>
              <a:t>Βασικά ερωτήματα κατά την ανεύρεση σχετικής βιβλιογραφίας:</a:t>
            </a:r>
          </a:p>
        </p:txBody>
      </p:sp>
      <p:sp>
        <p:nvSpPr>
          <p:cNvPr id="3" name="Θέση περιεχομένου 2">
            <a:extLst>
              <a:ext uri="{FF2B5EF4-FFF2-40B4-BE49-F238E27FC236}">
                <a16:creationId xmlns:a16="http://schemas.microsoft.com/office/drawing/2014/main" id="{A42E016C-B135-49BF-A79A-296DE71FA01E}"/>
              </a:ext>
            </a:extLst>
          </p:cNvPr>
          <p:cNvSpPr>
            <a:spLocks noGrp="1"/>
          </p:cNvSpPr>
          <p:nvPr>
            <p:ph idx="1"/>
          </p:nvPr>
        </p:nvSpPr>
        <p:spPr>
          <a:xfrm>
            <a:off x="1491175" y="1653417"/>
            <a:ext cx="9725152" cy="4144068"/>
          </a:xfrm>
        </p:spPr>
        <p:txBody>
          <a:bodyPr>
            <a:normAutofit/>
          </a:bodyPr>
          <a:lstStyle/>
          <a:p>
            <a:pPr marL="514350" indent="-514350">
              <a:buFont typeface="+mj-lt"/>
              <a:buAutoNum type="arabicPeriod"/>
            </a:pPr>
            <a:r>
              <a:rPr lang="el-GR" sz="2400" dirty="0"/>
              <a:t>Εστιάζει η βιβλιογραφία στο ίδιο θέμα;</a:t>
            </a:r>
          </a:p>
          <a:p>
            <a:pPr marL="514350" indent="-514350">
              <a:buFont typeface="+mj-lt"/>
              <a:buAutoNum type="arabicPeriod"/>
            </a:pPr>
            <a:r>
              <a:rPr lang="el-GR" sz="2400" dirty="0"/>
              <a:t>Εξετάζει η βιβλιογραφία τα ίδια άτομα (ή τις ίδιες τοποθεσίες που θέλετε να μελετήσετε);</a:t>
            </a:r>
          </a:p>
          <a:p>
            <a:pPr marL="514350" indent="-514350">
              <a:buFont typeface="+mj-lt"/>
              <a:buAutoNum type="arabicPeriod"/>
            </a:pPr>
            <a:r>
              <a:rPr lang="el-GR" sz="2400" dirty="0"/>
              <a:t>Εξετάζει η βιβλιογραφία το ίδιο ερευνητικό πρόβλημα που προτείνετε να μελετήσετε;</a:t>
            </a:r>
          </a:p>
          <a:p>
            <a:pPr marL="514350" indent="-514350">
              <a:buFont typeface="+mj-lt"/>
              <a:buAutoNum type="arabicPeriod"/>
            </a:pPr>
            <a:r>
              <a:rPr lang="el-GR" sz="2400" dirty="0"/>
              <a:t>Είναι η βιβλιογραφία διαθέσιμη στη βιβλιοθήκη σας, ή μπορείτε να την κατεβάσετε από κάποιο </a:t>
            </a:r>
            <a:r>
              <a:rPr lang="el-GR" sz="2400" dirty="0" err="1"/>
              <a:t>Ιστότοπο</a:t>
            </a:r>
            <a:r>
              <a:rPr lang="el-GR" sz="2400" dirty="0"/>
              <a:t>;</a:t>
            </a:r>
          </a:p>
        </p:txBody>
      </p:sp>
      <p:sp>
        <p:nvSpPr>
          <p:cNvPr id="4" name="Θέση ημερομηνίας 3">
            <a:extLst>
              <a:ext uri="{FF2B5EF4-FFF2-40B4-BE49-F238E27FC236}">
                <a16:creationId xmlns:a16="http://schemas.microsoft.com/office/drawing/2014/main" id="{4DDDC14A-63F6-4993-87BA-D09CF900FB69}"/>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B8573FC5-905D-4FA6-8A4E-42BB8E63538E}"/>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D043448A-6004-4E22-850F-8D10BF94AA5E}"/>
              </a:ext>
            </a:extLst>
          </p:cNvPr>
          <p:cNvSpPr>
            <a:spLocks noGrp="1"/>
          </p:cNvSpPr>
          <p:nvPr>
            <p:ph type="sldNum" sz="quarter" idx="12"/>
          </p:nvPr>
        </p:nvSpPr>
        <p:spPr/>
        <p:txBody>
          <a:bodyPr/>
          <a:lstStyle/>
          <a:p>
            <a:fld id="{46AEA6F1-7F91-4DBB-BA4E-F976FE40F1DC}" type="slidenum">
              <a:rPr lang="el-GR" smtClean="0"/>
              <a:t>8</a:t>
            </a:fld>
            <a:endParaRPr lang="el-GR"/>
          </a:p>
        </p:txBody>
      </p:sp>
    </p:spTree>
    <p:extLst>
      <p:ext uri="{BB962C8B-B14F-4D97-AF65-F5344CB8AC3E}">
        <p14:creationId xmlns:p14="http://schemas.microsoft.com/office/powerpoint/2010/main" val="2961580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359056-48E3-4ECE-BC82-5E2D84B17202}"/>
              </a:ext>
            </a:extLst>
          </p:cNvPr>
          <p:cNvSpPr>
            <a:spLocks noGrp="1"/>
          </p:cNvSpPr>
          <p:nvPr>
            <p:ph type="title"/>
          </p:nvPr>
        </p:nvSpPr>
        <p:spPr/>
        <p:txBody>
          <a:bodyPr>
            <a:normAutofit fontScale="90000"/>
          </a:bodyPr>
          <a:lstStyle/>
          <a:p>
            <a:r>
              <a:rPr lang="el-GR" b="1" dirty="0"/>
              <a:t>Αποθετήρια δημοσιευμένων εργασιών διαφόρων πανεπιστημίων και ιδρυμάτων</a:t>
            </a:r>
          </a:p>
        </p:txBody>
      </p:sp>
      <p:sp>
        <p:nvSpPr>
          <p:cNvPr id="3" name="Θέση περιεχομένου 2">
            <a:extLst>
              <a:ext uri="{FF2B5EF4-FFF2-40B4-BE49-F238E27FC236}">
                <a16:creationId xmlns:a16="http://schemas.microsoft.com/office/drawing/2014/main" id="{E19C5CFC-B39B-447C-870B-938DCF84A781}"/>
              </a:ext>
            </a:extLst>
          </p:cNvPr>
          <p:cNvSpPr>
            <a:spLocks noGrp="1"/>
          </p:cNvSpPr>
          <p:nvPr>
            <p:ph idx="1"/>
          </p:nvPr>
        </p:nvSpPr>
        <p:spPr/>
        <p:txBody>
          <a:bodyPr>
            <a:normAutofit lnSpcReduction="10000"/>
          </a:bodyPr>
          <a:lstStyle/>
          <a:p>
            <a:r>
              <a:rPr lang="el-GR" sz="3000" dirty="0"/>
              <a:t>Πανεπιστήμιο Πατρών:</a:t>
            </a:r>
            <a:r>
              <a:rPr lang="en-US" sz="3000" dirty="0"/>
              <a:t> </a:t>
            </a:r>
            <a:r>
              <a:rPr lang="en-US" sz="3000" dirty="0">
                <a:hlinkClick r:id="rId2"/>
              </a:rPr>
              <a:t>https://nemertes.library.upatras.gr/jspui/</a:t>
            </a:r>
            <a:r>
              <a:rPr lang="en-US" sz="3000" dirty="0"/>
              <a:t> </a:t>
            </a:r>
          </a:p>
          <a:p>
            <a:r>
              <a:rPr lang="el-GR" sz="3000" dirty="0"/>
              <a:t>Πανεπιστήμιο Πελοποννήσου: </a:t>
            </a:r>
            <a:r>
              <a:rPr lang="en-US" sz="3000" dirty="0">
                <a:hlinkClick r:id="rId3"/>
              </a:rPr>
              <a:t>https://amitos.library.uop.gr/xmlui/discover?rpp=10&amp;etal=0&amp;query</a:t>
            </a:r>
            <a:r>
              <a:rPr lang="el-GR" sz="3000" dirty="0"/>
              <a:t> </a:t>
            </a:r>
          </a:p>
          <a:p>
            <a:r>
              <a:rPr lang="el-GR" sz="3000" b="1" dirty="0"/>
              <a:t>Σύνδεσμος Ελληνικών Ακαδημαϊκών Βιβλιοθηκών</a:t>
            </a:r>
            <a:r>
              <a:rPr lang="en-US" sz="3000" dirty="0"/>
              <a:t>:</a:t>
            </a:r>
            <a:r>
              <a:rPr lang="el-GR" sz="3000" dirty="0"/>
              <a:t>  </a:t>
            </a:r>
            <a:r>
              <a:rPr lang="en-US" sz="3000" dirty="0">
                <a:hlinkClick r:id="rId4"/>
              </a:rPr>
              <a:t>https://www.heal-link.gr/</a:t>
            </a:r>
            <a:r>
              <a:rPr lang="el-GR" sz="3000" dirty="0"/>
              <a:t> </a:t>
            </a:r>
          </a:p>
          <a:p>
            <a:r>
              <a:rPr lang="el-GR" sz="3000" dirty="0"/>
              <a:t>ΕΑΠ: </a:t>
            </a:r>
            <a:r>
              <a:rPr lang="en-US" sz="3000" dirty="0">
                <a:hlinkClick r:id="rId5"/>
              </a:rPr>
              <a:t>https://apothesis.eap.gr/</a:t>
            </a:r>
            <a:endParaRPr lang="el-GR" sz="3000" dirty="0"/>
          </a:p>
          <a:p>
            <a:endParaRPr lang="el-GR" sz="3000" dirty="0"/>
          </a:p>
        </p:txBody>
      </p:sp>
      <p:sp>
        <p:nvSpPr>
          <p:cNvPr id="4" name="Θέση ημερομηνίας 3">
            <a:extLst>
              <a:ext uri="{FF2B5EF4-FFF2-40B4-BE49-F238E27FC236}">
                <a16:creationId xmlns:a16="http://schemas.microsoft.com/office/drawing/2014/main" id="{25D4FB56-73D2-4C42-8686-856D95AD0C20}"/>
              </a:ext>
            </a:extLst>
          </p:cNvPr>
          <p:cNvSpPr>
            <a:spLocks noGrp="1"/>
          </p:cNvSpPr>
          <p:nvPr>
            <p:ph type="dt" sz="half" idx="10"/>
          </p:nvPr>
        </p:nvSpPr>
        <p:spPr/>
        <p:txBody>
          <a:bodyPr/>
          <a:lstStyle/>
          <a:p>
            <a:r>
              <a:rPr lang="el-GR"/>
              <a:t>19/12/2017</a:t>
            </a:r>
          </a:p>
        </p:txBody>
      </p:sp>
      <p:sp>
        <p:nvSpPr>
          <p:cNvPr id="5" name="Θέση υποσέλιδου 4">
            <a:extLst>
              <a:ext uri="{FF2B5EF4-FFF2-40B4-BE49-F238E27FC236}">
                <a16:creationId xmlns:a16="http://schemas.microsoft.com/office/drawing/2014/main" id="{7509C9E7-D7B6-4C70-B12F-B2F533889006}"/>
              </a:ext>
            </a:extLst>
          </p:cNvPr>
          <p:cNvSpPr>
            <a:spLocks noGrp="1"/>
          </p:cNvSpPr>
          <p:nvPr>
            <p:ph type="ftr" sz="quarter" idx="11"/>
          </p:nvPr>
        </p:nvSpPr>
        <p:spPr/>
        <p:txBody>
          <a:bodyPr/>
          <a:lstStyle/>
          <a:p>
            <a:r>
              <a:rPr lang="el-GR"/>
              <a:t>Επιμέλεια ΚΛ</a:t>
            </a:r>
          </a:p>
        </p:txBody>
      </p:sp>
      <p:sp>
        <p:nvSpPr>
          <p:cNvPr id="6" name="Θέση αριθμού διαφάνειας 5">
            <a:extLst>
              <a:ext uri="{FF2B5EF4-FFF2-40B4-BE49-F238E27FC236}">
                <a16:creationId xmlns:a16="http://schemas.microsoft.com/office/drawing/2014/main" id="{207C3AC7-9723-4320-9355-A6C229F07446}"/>
              </a:ext>
            </a:extLst>
          </p:cNvPr>
          <p:cNvSpPr>
            <a:spLocks noGrp="1"/>
          </p:cNvSpPr>
          <p:nvPr>
            <p:ph type="sldNum" sz="quarter" idx="12"/>
          </p:nvPr>
        </p:nvSpPr>
        <p:spPr/>
        <p:txBody>
          <a:bodyPr/>
          <a:lstStyle/>
          <a:p>
            <a:fld id="{46AEA6F1-7F91-4DBB-BA4E-F976FE40F1DC}" type="slidenum">
              <a:rPr lang="el-GR" smtClean="0"/>
              <a:t>9</a:t>
            </a:fld>
            <a:endParaRPr lang="el-GR"/>
          </a:p>
        </p:txBody>
      </p:sp>
    </p:spTree>
    <p:extLst>
      <p:ext uri="{BB962C8B-B14F-4D97-AF65-F5344CB8AC3E}">
        <p14:creationId xmlns:p14="http://schemas.microsoft.com/office/powerpoint/2010/main" val="3134020725"/>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3540</TotalTime>
  <Words>1057</Words>
  <Application>Microsoft Office PowerPoint</Application>
  <PresentationFormat>Ευρεία οθόνη</PresentationFormat>
  <Paragraphs>142</Paragraphs>
  <Slides>15</Slides>
  <Notes>2</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15</vt:i4>
      </vt:variant>
    </vt:vector>
  </HeadingPairs>
  <TitlesOfParts>
    <vt:vector size="23" baseType="lpstr">
      <vt:lpstr>Arial</vt:lpstr>
      <vt:lpstr>Calibri</vt:lpstr>
      <vt:lpstr>Calibri Light</vt:lpstr>
      <vt:lpstr>Century Gothic</vt:lpstr>
      <vt:lpstr>Times New Roman</vt:lpstr>
      <vt:lpstr>Wingdings</vt:lpstr>
      <vt:lpstr>Wingdings 3</vt:lpstr>
      <vt:lpstr>Θρόισμα</vt:lpstr>
      <vt:lpstr>Παρουσίαση του PowerPoint</vt:lpstr>
      <vt:lpstr>Είδη έρευνας </vt:lpstr>
      <vt:lpstr>Τι πετυχαίνουμε με τη βιβλιογραφική έρευνα;</vt:lpstr>
      <vt:lpstr>Τι είναι η βιβλιογραφία; </vt:lpstr>
      <vt:lpstr>Πέντε στάδια για την ανασκόπηση της βιβλιογραφίας</vt:lpstr>
      <vt:lpstr>Προσδιορισμός των λέξεων κλειδιών</vt:lpstr>
      <vt:lpstr>Κριτική Αξιολόγηση και Επιλογή της Βιβλιογραφίας</vt:lpstr>
      <vt:lpstr>Βασικά ερωτήματα κατά την ανεύρεση σχετικής βιβλιογραφίας:</vt:lpstr>
      <vt:lpstr>Αποθετήρια δημοσιευμένων εργασιών διαφόρων πανεπιστημίων και ιδρυμάτων</vt:lpstr>
      <vt:lpstr>Δημοφιλείς βάσεις αναζήτησης ακαδημαϊκών δημοσιευμένων εργασιών</vt:lpstr>
      <vt:lpstr>Από τη βιβλιογραφία στις βιβλιογραφικές αναφορές </vt:lpstr>
      <vt:lpstr>Γιατί πρέπει να υπάρχουν βιβλιογραφικές αναφορές;</vt:lpstr>
      <vt:lpstr>Τι είναι η λογοκλοπή;</vt:lpstr>
      <vt:lpstr>Απαραίτητες πληροφορίες στις βιβλιογραφικές αναφορές εκτός κειμένου</vt:lpstr>
      <vt:lpstr>Βιβλιογραφική αναφορά  Διαδικτυακού τόπου (Web site), χωρίς συγγραφέα, χωρίς ημερομηνία καταχώρησης/δημοσίευσης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dc:creator>
  <cp:lastModifiedBy>Lamprini</cp:lastModifiedBy>
  <cp:revision>449</cp:revision>
  <dcterms:created xsi:type="dcterms:W3CDTF">2020-10-23T06:00:49Z</dcterms:created>
  <dcterms:modified xsi:type="dcterms:W3CDTF">2022-05-17T17:10:19Z</dcterms:modified>
</cp:coreProperties>
</file>